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668" y="1510029"/>
            <a:ext cx="7862570" cy="795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5668" y="2576195"/>
            <a:ext cx="7259955" cy="151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39123" y="6581592"/>
            <a:ext cx="21018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576" y="4953000"/>
            <a:ext cx="7456805" cy="488315"/>
          </a:xfrm>
          <a:custGeom>
            <a:avLst/>
            <a:gdLst/>
            <a:ahLst/>
            <a:cxnLst/>
            <a:rect l="l" t="t" r="r" b="b"/>
            <a:pathLst>
              <a:path w="7456805" h="488314">
                <a:moveTo>
                  <a:pt x="7456424" y="0"/>
                </a:moveTo>
                <a:lnTo>
                  <a:pt x="0" y="289941"/>
                </a:lnTo>
                <a:lnTo>
                  <a:pt x="7456424" y="488188"/>
                </a:lnTo>
                <a:lnTo>
                  <a:pt x="7456424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347" y="5237734"/>
            <a:ext cx="9032875" cy="788670"/>
          </a:xfrm>
          <a:custGeom>
            <a:avLst/>
            <a:gdLst/>
            <a:ahLst/>
            <a:cxnLst/>
            <a:rect l="l" t="t" r="r" b="b"/>
            <a:pathLst>
              <a:path w="9032875" h="788670">
                <a:moveTo>
                  <a:pt x="9032652" y="0"/>
                </a:moveTo>
                <a:lnTo>
                  <a:pt x="0" y="0"/>
                </a:lnTo>
                <a:lnTo>
                  <a:pt x="9032652" y="788669"/>
                </a:lnTo>
                <a:lnTo>
                  <a:pt x="9032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1888"/>
            <a:ext cx="9144000" cy="80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331" y="2450592"/>
            <a:ext cx="2880360" cy="987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5947" y="3426841"/>
            <a:ext cx="369951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CS212: </a:t>
            </a:r>
            <a:r>
              <a:rPr dirty="0" sz="2700">
                <a:solidFill>
                  <a:srgbClr val="464646"/>
                </a:solidFill>
                <a:latin typeface="Lucida Sans Unicode"/>
                <a:cs typeface="Lucida Sans Unicode"/>
              </a:rPr>
              <a:t>Data</a:t>
            </a:r>
            <a:r>
              <a:rPr dirty="0" sz="2700" spc="-85">
                <a:solidFill>
                  <a:srgbClr val="464646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Structure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0" y="228650"/>
            <a:ext cx="903782" cy="998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903181"/>
            <a:ext cx="3554095" cy="291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24472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400">
                <a:latin typeface="SimSun"/>
                <a:cs typeface="SimSun"/>
              </a:rPr>
              <a:t>empty(){ 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top	==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400">
                <a:latin typeface="SimSun"/>
                <a:cs typeface="SimSun"/>
              </a:rPr>
              <a:t>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boolean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full(){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2400">
                <a:latin typeface="SimSun"/>
                <a:cs typeface="SimSun"/>
              </a:rPr>
              <a:t>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903181"/>
            <a:ext cx="356616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public boolean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empty(){ 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return top ==</a:t>
            </a:r>
            <a:r>
              <a:rPr dirty="0" sz="2400" spc="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620389"/>
            <a:ext cx="3401695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boolean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full(){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2400">
                <a:latin typeface="SimSun"/>
                <a:cs typeface="SimSun"/>
              </a:rPr>
              <a:t>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99094" y="166763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4"/>
                </a:lnTo>
                <a:lnTo>
                  <a:pt x="101091" y="117983"/>
                </a:lnTo>
                <a:lnTo>
                  <a:pt x="108838" y="115950"/>
                </a:lnTo>
                <a:lnTo>
                  <a:pt x="112395" y="109854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5"/>
                </a:lnTo>
                <a:lnTo>
                  <a:pt x="72335" y="71754"/>
                </a:lnTo>
                <a:lnTo>
                  <a:pt x="25146" y="71754"/>
                </a:lnTo>
                <a:lnTo>
                  <a:pt x="25146" y="46354"/>
                </a:lnTo>
                <a:lnTo>
                  <a:pt x="72117" y="46354"/>
                </a:lnTo>
                <a:lnTo>
                  <a:pt x="107823" y="25526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4"/>
                </a:moveTo>
                <a:lnTo>
                  <a:pt x="25146" y="46354"/>
                </a:lnTo>
                <a:lnTo>
                  <a:pt x="25146" y="71754"/>
                </a:lnTo>
                <a:lnTo>
                  <a:pt x="72335" y="71754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5"/>
                </a:lnTo>
                <a:lnTo>
                  <a:pt x="69287" y="48005"/>
                </a:lnTo>
                <a:lnTo>
                  <a:pt x="72117" y="46354"/>
                </a:lnTo>
                <a:close/>
              </a:path>
              <a:path w="382904" h="118110">
                <a:moveTo>
                  <a:pt x="382904" y="46354"/>
                </a:moveTo>
                <a:lnTo>
                  <a:pt x="72117" y="46354"/>
                </a:lnTo>
                <a:lnTo>
                  <a:pt x="50455" y="58991"/>
                </a:lnTo>
                <a:lnTo>
                  <a:pt x="72335" y="71754"/>
                </a:lnTo>
                <a:lnTo>
                  <a:pt x="382904" y="71754"/>
                </a:lnTo>
                <a:lnTo>
                  <a:pt x="382904" y="46354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5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5"/>
                </a:moveTo>
                <a:lnTo>
                  <a:pt x="31623" y="48005"/>
                </a:lnTo>
                <a:lnTo>
                  <a:pt x="50455" y="58991"/>
                </a:lnTo>
                <a:lnTo>
                  <a:pt x="69287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36356" y="1567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7500" y="3156458"/>
            <a:ext cx="3067685" cy="824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5689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</a:t>
            </a:r>
            <a:r>
              <a:rPr dirty="0" sz="1800" spc="-10">
                <a:latin typeface="Lucida Sans Unicode"/>
                <a:cs typeface="Lucida Sans Unicode"/>
              </a:rPr>
              <a:t>u</a:t>
            </a:r>
            <a:r>
              <a:rPr dirty="0" sz="1800" spc="-5">
                <a:latin typeface="Lucida Sans Unicode"/>
                <a:cs typeface="Lucida Sans Unicode"/>
              </a:rPr>
              <a:t>ll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840"/>
              </a:lnSpc>
              <a:spcBef>
                <a:spcPts val="1490"/>
              </a:spcBef>
              <a:tabLst>
                <a:tab pos="3054350" algn="l"/>
              </a:tabLst>
            </a:pPr>
            <a:r>
              <a:rPr dirty="0" sz="2400" u="sng">
                <a:latin typeface="SimSun"/>
                <a:cs typeface="SimSun"/>
              </a:rPr>
              <a:t> </a:t>
            </a:r>
            <a:r>
              <a:rPr dirty="0" sz="2400" u="sng">
                <a:latin typeface="SimSun"/>
                <a:cs typeface="SimSun"/>
              </a:rPr>
              <a:t>	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0400" y="2373883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37388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10400" y="1459483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67600" y="145948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73340" y="1680210"/>
            <a:ext cx="76200" cy="398780"/>
          </a:xfrm>
          <a:custGeom>
            <a:avLst/>
            <a:gdLst/>
            <a:ahLst/>
            <a:cxnLst/>
            <a:rect l="l" t="t" r="r" b="b"/>
            <a:pathLst>
              <a:path w="76200" h="398780">
                <a:moveTo>
                  <a:pt x="50937" y="73624"/>
                </a:moveTo>
                <a:lnTo>
                  <a:pt x="38226" y="76200"/>
                </a:lnTo>
                <a:lnTo>
                  <a:pt x="25547" y="76200"/>
                </a:lnTo>
                <a:lnTo>
                  <a:pt x="26796" y="398652"/>
                </a:lnTo>
                <a:lnTo>
                  <a:pt x="52196" y="398525"/>
                </a:lnTo>
                <a:lnTo>
                  <a:pt x="50947" y="76200"/>
                </a:lnTo>
                <a:lnTo>
                  <a:pt x="38226" y="76200"/>
                </a:lnTo>
                <a:lnTo>
                  <a:pt x="25537" y="73710"/>
                </a:lnTo>
                <a:lnTo>
                  <a:pt x="50938" y="73710"/>
                </a:lnTo>
                <a:close/>
              </a:path>
              <a:path w="76200" h="398780">
                <a:moveTo>
                  <a:pt x="50800" y="38100"/>
                </a:moveTo>
                <a:lnTo>
                  <a:pt x="25400" y="38226"/>
                </a:lnTo>
                <a:lnTo>
                  <a:pt x="25537" y="73710"/>
                </a:lnTo>
                <a:lnTo>
                  <a:pt x="38226" y="76200"/>
                </a:lnTo>
                <a:lnTo>
                  <a:pt x="50937" y="73624"/>
                </a:lnTo>
                <a:lnTo>
                  <a:pt x="50800" y="38100"/>
                </a:lnTo>
                <a:close/>
              </a:path>
              <a:path w="76200" h="398780">
                <a:moveTo>
                  <a:pt x="37973" y="0"/>
                </a:moveTo>
                <a:lnTo>
                  <a:pt x="23127" y="3081"/>
                </a:lnTo>
                <a:lnTo>
                  <a:pt x="11033" y="11318"/>
                </a:lnTo>
                <a:lnTo>
                  <a:pt x="2915" y="23485"/>
                </a:lnTo>
                <a:lnTo>
                  <a:pt x="0" y="38353"/>
                </a:lnTo>
                <a:lnTo>
                  <a:pt x="3061" y="53125"/>
                </a:lnTo>
                <a:lnTo>
                  <a:pt x="11255" y="65182"/>
                </a:lnTo>
                <a:lnTo>
                  <a:pt x="23377" y="73286"/>
                </a:lnTo>
                <a:lnTo>
                  <a:pt x="25537" y="73710"/>
                </a:lnTo>
                <a:lnTo>
                  <a:pt x="25400" y="38226"/>
                </a:lnTo>
                <a:lnTo>
                  <a:pt x="76175" y="38100"/>
                </a:lnTo>
                <a:lnTo>
                  <a:pt x="73120" y="23199"/>
                </a:lnTo>
                <a:lnTo>
                  <a:pt x="64897" y="11128"/>
                </a:lnTo>
                <a:lnTo>
                  <a:pt x="52768" y="2986"/>
                </a:lnTo>
                <a:lnTo>
                  <a:pt x="37973" y="0"/>
                </a:lnTo>
                <a:close/>
              </a:path>
              <a:path w="76200" h="398780">
                <a:moveTo>
                  <a:pt x="76175" y="38100"/>
                </a:moveTo>
                <a:lnTo>
                  <a:pt x="50800" y="38100"/>
                </a:lnTo>
                <a:lnTo>
                  <a:pt x="50937" y="73624"/>
                </a:lnTo>
                <a:lnTo>
                  <a:pt x="53072" y="73191"/>
                </a:lnTo>
                <a:lnTo>
                  <a:pt x="65166" y="64992"/>
                </a:lnTo>
                <a:lnTo>
                  <a:pt x="73284" y="52839"/>
                </a:lnTo>
                <a:lnTo>
                  <a:pt x="7617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66028" y="2300478"/>
            <a:ext cx="49149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0738" y="4561458"/>
            <a:ext cx="42735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51750" y="25994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12836" y="2155698"/>
            <a:ext cx="0" cy="138430"/>
          </a:xfrm>
          <a:custGeom>
            <a:avLst/>
            <a:gdLst/>
            <a:ahLst/>
            <a:cxnLst/>
            <a:rect l="l" t="t" r="r" b="b"/>
            <a:pathLst>
              <a:path w="0" h="138430">
                <a:moveTo>
                  <a:pt x="0" y="0"/>
                </a:moveTo>
                <a:lnTo>
                  <a:pt x="0" y="138175"/>
                </a:lnTo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319248"/>
            <a:ext cx="4541520" cy="2077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76445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Node&lt;T&gt; tmp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Node(e);  </a:t>
            </a:r>
            <a:r>
              <a:rPr dirty="0" sz="2400">
                <a:latin typeface="SimSun"/>
                <a:cs typeface="SimSun"/>
              </a:rPr>
              <a:t>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99094" y="3746500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2395" y="109855"/>
                </a:lnTo>
                <a:lnTo>
                  <a:pt x="115824" y="103758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6"/>
                </a:lnTo>
                <a:lnTo>
                  <a:pt x="113791" y="21970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36356" y="3710178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tmp.next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99094" y="3746500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2395" y="109855"/>
                </a:lnTo>
                <a:lnTo>
                  <a:pt x="115824" y="103758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6"/>
                </a:lnTo>
                <a:lnTo>
                  <a:pt x="113791" y="21970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436356" y="3710178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top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99094" y="3746500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2"/>
                </a:lnTo>
                <a:lnTo>
                  <a:pt x="108838" y="115950"/>
                </a:lnTo>
                <a:lnTo>
                  <a:pt x="112395" y="109855"/>
                </a:lnTo>
                <a:lnTo>
                  <a:pt x="115824" y="103758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6"/>
                </a:lnTo>
                <a:lnTo>
                  <a:pt x="113791" y="21970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158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36356" y="3710178"/>
            <a:ext cx="299720" cy="461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7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ts val="211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86486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76445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Node&lt;T&gt; tmp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Node(e);  </a:t>
            </a:r>
            <a:r>
              <a:rPr dirty="0" sz="2400">
                <a:latin typeface="SimSun"/>
                <a:cs typeface="SimSun"/>
              </a:rPr>
              <a:t>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86486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99094" y="29128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2876296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tmp.next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86486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99094" y="29128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436356" y="2876296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518922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/>
              <a:t>Stack: Last In First </a:t>
            </a:r>
            <a:r>
              <a:rPr dirty="0" sz="2700"/>
              <a:t>Out</a:t>
            </a:r>
            <a:r>
              <a:rPr dirty="0" sz="2700" spc="-70"/>
              <a:t> </a:t>
            </a:r>
            <a:r>
              <a:rPr dirty="0" sz="2700" spc="-5"/>
              <a:t>(LIFO).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1906777"/>
            <a:ext cx="7559675" cy="141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marR="381635" indent="-228600">
              <a:lnSpc>
                <a:spcPts val="249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Used </a:t>
            </a:r>
            <a:r>
              <a:rPr dirty="0" sz="2300" spc="-5">
                <a:latin typeface="Lucida Sans Unicode"/>
                <a:cs typeface="Lucida Sans Unicode"/>
              </a:rPr>
              <a:t>in procedure </a:t>
            </a:r>
            <a:r>
              <a:rPr dirty="0" sz="2300">
                <a:latin typeface="Lucida Sans Unicode"/>
                <a:cs typeface="Lucida Sans Unicode"/>
              </a:rPr>
              <a:t>calls, </a:t>
            </a:r>
            <a:r>
              <a:rPr dirty="0" sz="2300" spc="-5">
                <a:latin typeface="Lucida Sans Unicode"/>
                <a:cs typeface="Lucida Sans Unicode"/>
              </a:rPr>
              <a:t>to compute arithmetic  expressions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etc.</a:t>
            </a:r>
            <a:endParaRPr sz="23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ts val="2920"/>
              </a:lnSpc>
              <a:spcBef>
                <a:spcPts val="35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Used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Operating </a:t>
            </a:r>
            <a:r>
              <a:rPr dirty="0" sz="2700" spc="-5">
                <a:latin typeface="Lucida Sans Unicode"/>
                <a:cs typeface="Lucida Sans Unicode"/>
              </a:rPr>
              <a:t>system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to</a:t>
            </a:r>
            <a:r>
              <a:rPr dirty="0" sz="2700" spc="-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implement </a:t>
            </a:r>
            <a:r>
              <a:rPr dirty="0" sz="2700">
                <a:latin typeface="Lucida Sans Unicode"/>
                <a:cs typeface="Lucida Sans Unicode"/>
              </a:rPr>
              <a:t> method </a:t>
            </a:r>
            <a:r>
              <a:rPr dirty="0" sz="2700" spc="-5">
                <a:latin typeface="Lucida Sans Unicode"/>
                <a:cs typeface="Lucida Sans Unicode"/>
              </a:rPr>
              <a:t>calls, and in evaluating</a:t>
            </a:r>
            <a:r>
              <a:rPr dirty="0" sz="2700" spc="-13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Expirations.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168" y="361188"/>
            <a:ext cx="246430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top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99094" y="29128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2876296"/>
            <a:ext cx="299720" cy="463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ts val="2115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76445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Node&lt;T&gt; tmp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Node(e);  </a:t>
            </a:r>
            <a:r>
              <a:rPr dirty="0" sz="2400">
                <a:latin typeface="SimSun"/>
                <a:cs typeface="SimSun"/>
              </a:rPr>
              <a:t>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99094" y="2083561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4"/>
                </a:lnTo>
                <a:lnTo>
                  <a:pt x="101091" y="117983"/>
                </a:lnTo>
                <a:lnTo>
                  <a:pt x="108838" y="115950"/>
                </a:lnTo>
                <a:lnTo>
                  <a:pt x="112395" y="109854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5"/>
                </a:lnTo>
                <a:lnTo>
                  <a:pt x="72335" y="71754"/>
                </a:lnTo>
                <a:lnTo>
                  <a:pt x="25146" y="71754"/>
                </a:lnTo>
                <a:lnTo>
                  <a:pt x="25146" y="46354"/>
                </a:lnTo>
                <a:lnTo>
                  <a:pt x="72117" y="46354"/>
                </a:lnTo>
                <a:lnTo>
                  <a:pt x="107823" y="25526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4"/>
                </a:moveTo>
                <a:lnTo>
                  <a:pt x="25146" y="46354"/>
                </a:lnTo>
                <a:lnTo>
                  <a:pt x="25146" y="71754"/>
                </a:lnTo>
                <a:lnTo>
                  <a:pt x="72335" y="71754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5"/>
                </a:lnTo>
                <a:lnTo>
                  <a:pt x="69287" y="48005"/>
                </a:lnTo>
                <a:lnTo>
                  <a:pt x="72117" y="46354"/>
                </a:lnTo>
                <a:close/>
              </a:path>
              <a:path w="382904" h="118110">
                <a:moveTo>
                  <a:pt x="382904" y="46354"/>
                </a:moveTo>
                <a:lnTo>
                  <a:pt x="72117" y="46354"/>
                </a:lnTo>
                <a:lnTo>
                  <a:pt x="50455" y="58991"/>
                </a:lnTo>
                <a:lnTo>
                  <a:pt x="72335" y="71754"/>
                </a:lnTo>
                <a:lnTo>
                  <a:pt x="382904" y="71754"/>
                </a:lnTo>
                <a:lnTo>
                  <a:pt x="382904" y="46354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5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5"/>
                </a:moveTo>
                <a:lnTo>
                  <a:pt x="31623" y="48005"/>
                </a:lnTo>
                <a:lnTo>
                  <a:pt x="50455" y="58991"/>
                </a:lnTo>
                <a:lnTo>
                  <a:pt x="69287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436356" y="2046985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tmp.next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99094" y="2083561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4"/>
                </a:lnTo>
                <a:lnTo>
                  <a:pt x="101091" y="117983"/>
                </a:lnTo>
                <a:lnTo>
                  <a:pt x="108838" y="115950"/>
                </a:lnTo>
                <a:lnTo>
                  <a:pt x="112395" y="109854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5"/>
                </a:lnTo>
                <a:lnTo>
                  <a:pt x="72335" y="71754"/>
                </a:lnTo>
                <a:lnTo>
                  <a:pt x="25146" y="71754"/>
                </a:lnTo>
                <a:lnTo>
                  <a:pt x="25146" y="46354"/>
                </a:lnTo>
                <a:lnTo>
                  <a:pt x="72117" y="46354"/>
                </a:lnTo>
                <a:lnTo>
                  <a:pt x="107823" y="25526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4"/>
                </a:moveTo>
                <a:lnTo>
                  <a:pt x="25146" y="46354"/>
                </a:lnTo>
                <a:lnTo>
                  <a:pt x="25146" y="71754"/>
                </a:lnTo>
                <a:lnTo>
                  <a:pt x="72335" y="71754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5"/>
                </a:lnTo>
                <a:lnTo>
                  <a:pt x="69287" y="48005"/>
                </a:lnTo>
                <a:lnTo>
                  <a:pt x="72117" y="46354"/>
                </a:lnTo>
                <a:close/>
              </a:path>
              <a:path w="382904" h="118110">
                <a:moveTo>
                  <a:pt x="382904" y="46354"/>
                </a:moveTo>
                <a:lnTo>
                  <a:pt x="72117" y="46354"/>
                </a:lnTo>
                <a:lnTo>
                  <a:pt x="50455" y="58991"/>
                </a:lnTo>
                <a:lnTo>
                  <a:pt x="72335" y="71754"/>
                </a:lnTo>
                <a:lnTo>
                  <a:pt x="382904" y="71754"/>
                </a:lnTo>
                <a:lnTo>
                  <a:pt x="382904" y="46354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5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5"/>
                </a:moveTo>
                <a:lnTo>
                  <a:pt x="31623" y="48005"/>
                </a:lnTo>
                <a:lnTo>
                  <a:pt x="50455" y="58991"/>
                </a:lnTo>
                <a:lnTo>
                  <a:pt x="69287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436356" y="2046985"/>
            <a:ext cx="299720" cy="193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319248"/>
            <a:ext cx="4541520" cy="2077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top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99094" y="23032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9094" y="2083561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4"/>
                </a:lnTo>
                <a:lnTo>
                  <a:pt x="101091" y="117983"/>
                </a:lnTo>
                <a:lnTo>
                  <a:pt x="108838" y="115950"/>
                </a:lnTo>
                <a:lnTo>
                  <a:pt x="112395" y="109854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5"/>
                </a:lnTo>
                <a:lnTo>
                  <a:pt x="72335" y="71754"/>
                </a:lnTo>
                <a:lnTo>
                  <a:pt x="25146" y="71754"/>
                </a:lnTo>
                <a:lnTo>
                  <a:pt x="25146" y="46354"/>
                </a:lnTo>
                <a:lnTo>
                  <a:pt x="72117" y="46354"/>
                </a:lnTo>
                <a:lnTo>
                  <a:pt x="107823" y="25526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7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4"/>
                </a:moveTo>
                <a:lnTo>
                  <a:pt x="25146" y="46354"/>
                </a:lnTo>
                <a:lnTo>
                  <a:pt x="25146" y="71754"/>
                </a:lnTo>
                <a:lnTo>
                  <a:pt x="72335" y="71754"/>
                </a:lnTo>
                <a:lnTo>
                  <a:pt x="69287" y="69976"/>
                </a:lnTo>
                <a:lnTo>
                  <a:pt x="31623" y="69976"/>
                </a:lnTo>
                <a:lnTo>
                  <a:pt x="31623" y="48005"/>
                </a:lnTo>
                <a:lnTo>
                  <a:pt x="69287" y="48005"/>
                </a:lnTo>
                <a:lnTo>
                  <a:pt x="72117" y="46354"/>
                </a:lnTo>
                <a:close/>
              </a:path>
              <a:path w="382904" h="118110">
                <a:moveTo>
                  <a:pt x="382904" y="46354"/>
                </a:moveTo>
                <a:lnTo>
                  <a:pt x="72117" y="46354"/>
                </a:lnTo>
                <a:lnTo>
                  <a:pt x="50455" y="58991"/>
                </a:lnTo>
                <a:lnTo>
                  <a:pt x="72335" y="71754"/>
                </a:lnTo>
                <a:lnTo>
                  <a:pt x="382904" y="71754"/>
                </a:lnTo>
                <a:lnTo>
                  <a:pt x="382904" y="46354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976"/>
                </a:lnTo>
                <a:lnTo>
                  <a:pt x="50455" y="58991"/>
                </a:lnTo>
                <a:lnTo>
                  <a:pt x="31623" y="48005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6"/>
                </a:lnTo>
                <a:lnTo>
                  <a:pt x="69287" y="69976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5"/>
                </a:moveTo>
                <a:lnTo>
                  <a:pt x="31623" y="48005"/>
                </a:lnTo>
                <a:lnTo>
                  <a:pt x="50455" y="58991"/>
                </a:lnTo>
                <a:lnTo>
                  <a:pt x="69287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436356" y="2046985"/>
            <a:ext cx="299720" cy="462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100" spc="5" b="1">
                <a:latin typeface="Lucida Sans Unicode"/>
                <a:cs typeface="Lucida Sans Unicode"/>
              </a:rPr>
              <a:t>t</a:t>
            </a:r>
            <a:r>
              <a:rPr dirty="0" sz="1100" spc="10" b="1">
                <a:latin typeface="Lucida Sans Unicode"/>
                <a:cs typeface="Lucida Sans Unicode"/>
              </a:rPr>
              <a:t>m</a:t>
            </a:r>
            <a:r>
              <a:rPr dirty="0" sz="1100" b="1">
                <a:latin typeface="Lucida Sans Unicode"/>
                <a:cs typeface="Lucida Sans Unicode"/>
              </a:rPr>
              <a:t>p</a:t>
            </a:r>
            <a:endParaRPr sz="1100">
              <a:latin typeface="Lucida Sans Unicode"/>
              <a:cs typeface="Lucida Sans Unicode"/>
            </a:endParaRPr>
          </a:p>
          <a:p>
            <a:pPr marL="12700">
              <a:lnSpc>
                <a:spcPts val="2115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319248"/>
            <a:ext cx="4541520" cy="1667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2236470" algn="l"/>
                <a:tab pos="2388870" algn="l"/>
                <a:tab pos="2693670" algn="l"/>
                <a:tab pos="2926715" algn="l"/>
              </a:tabLst>
            </a:pP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public</a:t>
            </a:r>
            <a:r>
              <a:rPr dirty="0" sz="2400" spc="1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void</a:t>
            </a:r>
            <a:r>
              <a:rPr dirty="0" sz="2400" spc="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Node&lt;T&gt;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tmp	=	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Node(e);  tmp.next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top =</a:t>
            </a:r>
            <a:r>
              <a:rPr dirty="0" sz="2400" spc="-11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tmp;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23032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220306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2248534"/>
            <a:ext cx="3115310" cy="2444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 marR="5080">
              <a:lnSpc>
                <a:spcPts val="3290"/>
              </a:lnSpc>
              <a:spcBef>
                <a:spcPts val="165"/>
              </a:spcBef>
              <a:tabLst>
                <a:tab pos="1425575" algn="l"/>
                <a:tab pos="173037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219"/>
              </a:spcBef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23032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220306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248534"/>
            <a:ext cx="2880360" cy="2026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473835" algn="l"/>
              </a:tabLst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 e =</a:t>
            </a:r>
            <a:r>
              <a:rPr dirty="0" sz="2400" spc="-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top.data;  </a:t>
            </a:r>
            <a:r>
              <a:rPr dirty="0" sz="2400">
                <a:latin typeface="SimSun"/>
                <a:cs typeface="SimSun"/>
              </a:rPr>
              <a:t>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9"/>
              </a:spcBef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4332096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99094" y="230327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758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13791" y="21970"/>
                </a:lnTo>
                <a:lnTo>
                  <a:pt x="115824" y="14097"/>
                </a:lnTo>
                <a:lnTo>
                  <a:pt x="112395" y="8127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8005"/>
                </a:moveTo>
                <a:lnTo>
                  <a:pt x="31623" y="69850"/>
                </a:lnTo>
                <a:lnTo>
                  <a:pt x="50346" y="58927"/>
                </a:lnTo>
                <a:lnTo>
                  <a:pt x="31623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3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6356" y="220306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43217" y="2048382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29400" y="2048382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212"/>
                </a:lnTo>
                <a:lnTo>
                  <a:pt x="37712" y="25684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170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3"/>
                </a:lnTo>
                <a:lnTo>
                  <a:pt x="21501" y="5333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3"/>
                </a:moveTo>
                <a:lnTo>
                  <a:pt x="16764" y="5333"/>
                </a:lnTo>
                <a:lnTo>
                  <a:pt x="37712" y="25684"/>
                </a:lnTo>
                <a:lnTo>
                  <a:pt x="94996" y="39877"/>
                </a:lnTo>
                <a:lnTo>
                  <a:pt x="99186" y="41020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3"/>
                </a:lnTo>
                <a:close/>
              </a:path>
              <a:path w="319404" h="310514">
                <a:moveTo>
                  <a:pt x="16764" y="5333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89"/>
                </a:lnTo>
                <a:lnTo>
                  <a:pt x="20424" y="8889"/>
                </a:lnTo>
                <a:lnTo>
                  <a:pt x="16764" y="5333"/>
                </a:lnTo>
                <a:close/>
              </a:path>
              <a:path w="319404" h="310514">
                <a:moveTo>
                  <a:pt x="20424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12" y="25684"/>
                </a:lnTo>
                <a:lnTo>
                  <a:pt x="20424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482841" y="1873250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80360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top =</a:t>
            </a:r>
            <a:r>
              <a:rPr dirty="0" sz="24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43217" y="2048382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29400" y="2048382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212"/>
                </a:lnTo>
                <a:lnTo>
                  <a:pt x="37712" y="25684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170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3"/>
                </a:lnTo>
                <a:lnTo>
                  <a:pt x="21501" y="5333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3"/>
                </a:moveTo>
                <a:lnTo>
                  <a:pt x="16764" y="5333"/>
                </a:lnTo>
                <a:lnTo>
                  <a:pt x="37712" y="25684"/>
                </a:lnTo>
                <a:lnTo>
                  <a:pt x="94996" y="39877"/>
                </a:lnTo>
                <a:lnTo>
                  <a:pt x="99186" y="41020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3"/>
                </a:lnTo>
                <a:close/>
              </a:path>
              <a:path w="319404" h="310514">
                <a:moveTo>
                  <a:pt x="16764" y="5333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89"/>
                </a:lnTo>
                <a:lnTo>
                  <a:pt x="20424" y="8889"/>
                </a:lnTo>
                <a:lnTo>
                  <a:pt x="16764" y="5333"/>
                </a:lnTo>
                <a:close/>
              </a:path>
              <a:path w="319404" h="310514">
                <a:moveTo>
                  <a:pt x="20424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12" y="25684"/>
                </a:lnTo>
                <a:lnTo>
                  <a:pt x="20424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82841" y="1873250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76502"/>
            <a:ext cx="7847965" cy="4413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 u="heavy">
                <a:latin typeface="Lucida Sans Unicode"/>
                <a:cs typeface="Lucida Sans Unicode"/>
              </a:rPr>
              <a:t>Elements: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elements </a:t>
            </a:r>
            <a:r>
              <a:rPr dirty="0" sz="2800" spc="-10">
                <a:latin typeface="Lucida Sans Unicode"/>
                <a:cs typeface="Lucida Sans Unicode"/>
              </a:rPr>
              <a:t>are </a:t>
            </a:r>
            <a:r>
              <a:rPr dirty="0" sz="2800" spc="-5">
                <a:latin typeface="Lucida Sans Unicode"/>
                <a:cs typeface="Lucida Sans Unicode"/>
              </a:rPr>
              <a:t>of a generic</a:t>
            </a:r>
            <a:r>
              <a:rPr dirty="0" sz="2800" spc="4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type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800" spc="-10">
                <a:latin typeface="Lucida Sans Unicode"/>
                <a:cs typeface="Lucida Sans Unicode"/>
              </a:rPr>
              <a:t>&lt;Type&gt;. </a:t>
            </a:r>
            <a:r>
              <a:rPr dirty="0" sz="2800" spc="-5">
                <a:solidFill>
                  <a:srgbClr val="BEBEBE"/>
                </a:solidFill>
                <a:latin typeface="Lucida Sans Unicode"/>
                <a:cs typeface="Lucida Sans Unicode"/>
              </a:rPr>
              <a:t>(In a linked implementation</a:t>
            </a:r>
            <a:r>
              <a:rPr dirty="0" sz="2800" spc="70">
                <a:solidFill>
                  <a:srgbClr val="BEBEB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BEBEBE"/>
                </a:solidFill>
                <a:latin typeface="Lucida Sans Unicode"/>
                <a:cs typeface="Lucida Sans Unicode"/>
              </a:rPr>
              <a:t>an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800" spc="-5">
                <a:solidFill>
                  <a:srgbClr val="BEBEBE"/>
                </a:solidFill>
                <a:latin typeface="Lucida Sans Unicode"/>
                <a:cs typeface="Lucida Sans Unicode"/>
              </a:rPr>
              <a:t>element is </a:t>
            </a:r>
            <a:r>
              <a:rPr dirty="0" sz="2800" spc="-10">
                <a:solidFill>
                  <a:srgbClr val="BEBEBE"/>
                </a:solidFill>
                <a:latin typeface="Lucida Sans Unicode"/>
                <a:cs typeface="Lucida Sans Unicode"/>
              </a:rPr>
              <a:t>placed </a:t>
            </a:r>
            <a:r>
              <a:rPr dirty="0" sz="2800" spc="-5">
                <a:solidFill>
                  <a:srgbClr val="BEBEBE"/>
                </a:solidFill>
                <a:latin typeface="Lucida Sans Unicode"/>
                <a:cs typeface="Lucida Sans Unicode"/>
              </a:rPr>
              <a:t>in a</a:t>
            </a:r>
            <a:r>
              <a:rPr dirty="0" sz="2800" spc="10">
                <a:solidFill>
                  <a:srgbClr val="BEBEBE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">
                <a:solidFill>
                  <a:srgbClr val="BEBEBE"/>
                </a:solidFill>
                <a:latin typeface="Lucida Sans Unicode"/>
                <a:cs typeface="Lucida Sans Unicode"/>
              </a:rPr>
              <a:t>node)</a:t>
            </a:r>
            <a:endParaRPr sz="28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Structure: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elements </a:t>
            </a:r>
            <a:r>
              <a:rPr dirty="0" sz="2800" spc="-10">
                <a:latin typeface="Lucida Sans Unicode"/>
                <a:cs typeface="Lucida Sans Unicode"/>
              </a:rPr>
              <a:t>are linearly arranged,  and ordered </a:t>
            </a:r>
            <a:r>
              <a:rPr dirty="0" sz="2800" spc="-5">
                <a:latin typeface="Lucida Sans Unicode"/>
                <a:cs typeface="Lucida Sans Unicode"/>
              </a:rPr>
              <a:t>according to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b="1">
                <a:latin typeface="Lucida Sans Unicode"/>
                <a:cs typeface="Lucida Sans Unicode"/>
              </a:rPr>
              <a:t>order </a:t>
            </a:r>
            <a:r>
              <a:rPr dirty="0" sz="2800" spc="-5" b="1">
                <a:latin typeface="Lucida Sans Unicode"/>
                <a:cs typeface="Lucida Sans Unicode"/>
              </a:rPr>
              <a:t>of  </a:t>
            </a:r>
            <a:r>
              <a:rPr dirty="0" sz="2800" b="1">
                <a:latin typeface="Lucida Sans Unicode"/>
                <a:cs typeface="Lucida Sans Unicode"/>
              </a:rPr>
              <a:t>arrival</a:t>
            </a:r>
            <a:r>
              <a:rPr dirty="0" sz="2800">
                <a:latin typeface="Lucida Sans Unicode"/>
                <a:cs typeface="Lucida Sans Unicode"/>
              </a:rPr>
              <a:t>, </a:t>
            </a:r>
            <a:r>
              <a:rPr dirty="0" sz="2800" spc="-5">
                <a:latin typeface="Lucida Sans Unicode"/>
                <a:cs typeface="Lucida Sans Unicode"/>
              </a:rPr>
              <a:t>most </a:t>
            </a:r>
            <a:r>
              <a:rPr dirty="0" sz="2800" spc="-10">
                <a:latin typeface="Lucida Sans Unicode"/>
                <a:cs typeface="Lucida Sans Unicode"/>
              </a:rPr>
              <a:t>recently arrived </a:t>
            </a:r>
            <a:r>
              <a:rPr dirty="0" sz="2800" spc="-5">
                <a:latin typeface="Lucida Sans Unicode"/>
                <a:cs typeface="Lucida Sans Unicode"/>
              </a:rPr>
              <a:t>element </a:t>
            </a:r>
            <a:r>
              <a:rPr dirty="0" sz="2800" spc="-10">
                <a:latin typeface="Lucida Sans Unicode"/>
                <a:cs typeface="Lucida Sans Unicode"/>
              </a:rPr>
              <a:t>is  called</a:t>
            </a:r>
            <a:r>
              <a:rPr dirty="0" sz="2800" spc="-60">
                <a:latin typeface="Lucida Sans Unicode"/>
                <a:cs typeface="Lucida Sans Unicode"/>
              </a:rPr>
              <a:t> </a:t>
            </a:r>
            <a:r>
              <a:rPr dirty="0" sz="2800" spc="-5" u="heavy">
                <a:latin typeface="Lucida Sans Unicode"/>
                <a:cs typeface="Lucida Sans Unicode"/>
              </a:rPr>
              <a:t>top</a:t>
            </a:r>
            <a:r>
              <a:rPr dirty="0" sz="2800" spc="-5"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Domain: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number of elements in the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stack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800" spc="-5">
                <a:latin typeface="Lucida Sans Unicode"/>
                <a:cs typeface="Lucida Sans Unicode"/>
              </a:rPr>
              <a:t>is bounded </a:t>
            </a:r>
            <a:r>
              <a:rPr dirty="0" sz="2800" spc="-10">
                <a:latin typeface="Lucida Sans Unicode"/>
                <a:cs typeface="Lucida Sans Unicode"/>
              </a:rPr>
              <a:t>therefore </a:t>
            </a:r>
            <a:r>
              <a:rPr dirty="0" sz="2800" spc="-5">
                <a:latin typeface="Lucida Sans Unicode"/>
                <a:cs typeface="Lucida Sans Unicode"/>
              </a:rPr>
              <a:t>the domain is</a:t>
            </a:r>
            <a:r>
              <a:rPr dirty="0" sz="2800" spc="5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finite.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800" spc="-10">
                <a:latin typeface="Lucida Sans Unicode"/>
                <a:cs typeface="Lucida Sans Unicode"/>
              </a:rPr>
              <a:t>Type </a:t>
            </a:r>
            <a:r>
              <a:rPr dirty="0" sz="2800" spc="-5">
                <a:latin typeface="Lucida Sans Unicode"/>
                <a:cs typeface="Lucida Sans Unicode"/>
              </a:rPr>
              <a:t>of elements:</a:t>
            </a:r>
            <a:r>
              <a:rPr dirty="0" sz="2800" spc="-3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Stack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168" y="361188"/>
            <a:ext cx="697687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24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7"/>
                </a:lnTo>
                <a:lnTo>
                  <a:pt x="46100" y="575817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71578" y="528896"/>
                </a:lnTo>
                <a:lnTo>
                  <a:pt x="71500" y="575817"/>
                </a:lnTo>
                <a:lnTo>
                  <a:pt x="73418" y="575817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896"/>
                </a:lnTo>
                <a:close/>
              </a:path>
              <a:path w="118109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4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43217" y="2048382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29400" y="2048382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212"/>
                </a:lnTo>
                <a:lnTo>
                  <a:pt x="37712" y="25684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170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3"/>
                </a:lnTo>
                <a:lnTo>
                  <a:pt x="21501" y="5333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3"/>
                </a:moveTo>
                <a:lnTo>
                  <a:pt x="16764" y="5333"/>
                </a:lnTo>
                <a:lnTo>
                  <a:pt x="37712" y="25684"/>
                </a:lnTo>
                <a:lnTo>
                  <a:pt x="94996" y="39877"/>
                </a:lnTo>
                <a:lnTo>
                  <a:pt x="99186" y="41020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3"/>
                </a:lnTo>
                <a:close/>
              </a:path>
              <a:path w="319404" h="310514">
                <a:moveTo>
                  <a:pt x="16764" y="5333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89"/>
                </a:lnTo>
                <a:lnTo>
                  <a:pt x="20424" y="8889"/>
                </a:lnTo>
                <a:lnTo>
                  <a:pt x="16764" y="5333"/>
                </a:lnTo>
                <a:close/>
              </a:path>
              <a:path w="319404" h="310514">
                <a:moveTo>
                  <a:pt x="20424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12" y="25684"/>
                </a:lnTo>
                <a:lnTo>
                  <a:pt x="20424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82841" y="1873250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10400" y="2082545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08254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51750" y="230809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4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59563" y="76200"/>
                </a:lnTo>
                <a:lnTo>
                  <a:pt x="74429" y="73211"/>
                </a:lnTo>
                <a:lnTo>
                  <a:pt x="86582" y="65055"/>
                </a:lnTo>
                <a:lnTo>
                  <a:pt x="87635" y="63500"/>
                </a:lnTo>
                <a:lnTo>
                  <a:pt x="46990" y="63500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  <a:path w="118109" h="601344">
                <a:moveTo>
                  <a:pt x="72390" y="38100"/>
                </a:moveTo>
                <a:lnTo>
                  <a:pt x="46990" y="38100"/>
                </a:lnTo>
                <a:lnTo>
                  <a:pt x="46990" y="63500"/>
                </a:lnTo>
                <a:lnTo>
                  <a:pt x="72390" y="63500"/>
                </a:lnTo>
                <a:lnTo>
                  <a:pt x="72390" y="38100"/>
                </a:lnTo>
                <a:close/>
              </a:path>
              <a:path w="118109" h="601344">
                <a:moveTo>
                  <a:pt x="97790" y="38100"/>
                </a:moveTo>
                <a:lnTo>
                  <a:pt x="72390" y="38100"/>
                </a:lnTo>
                <a:lnTo>
                  <a:pt x="72390" y="63500"/>
                </a:lnTo>
                <a:lnTo>
                  <a:pt x="87635" y="63500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4">
                <a:moveTo>
                  <a:pt x="72263" y="88900"/>
                </a:moveTo>
                <a:lnTo>
                  <a:pt x="46863" y="88900"/>
                </a:lnTo>
                <a:lnTo>
                  <a:pt x="46863" y="114300"/>
                </a:lnTo>
                <a:lnTo>
                  <a:pt x="72263" y="114300"/>
                </a:lnTo>
                <a:lnTo>
                  <a:pt x="72263" y="88900"/>
                </a:lnTo>
                <a:close/>
              </a:path>
              <a:path w="118109" h="601344">
                <a:moveTo>
                  <a:pt x="72263" y="139700"/>
                </a:moveTo>
                <a:lnTo>
                  <a:pt x="46863" y="139700"/>
                </a:lnTo>
                <a:lnTo>
                  <a:pt x="46735" y="165100"/>
                </a:lnTo>
                <a:lnTo>
                  <a:pt x="72135" y="165100"/>
                </a:lnTo>
                <a:lnTo>
                  <a:pt x="72263" y="139700"/>
                </a:lnTo>
                <a:close/>
              </a:path>
              <a:path w="118109" h="601344">
                <a:moveTo>
                  <a:pt x="72135" y="190500"/>
                </a:moveTo>
                <a:lnTo>
                  <a:pt x="46735" y="190500"/>
                </a:lnTo>
                <a:lnTo>
                  <a:pt x="46735" y="215900"/>
                </a:lnTo>
                <a:lnTo>
                  <a:pt x="72135" y="215900"/>
                </a:lnTo>
                <a:lnTo>
                  <a:pt x="72135" y="190500"/>
                </a:lnTo>
                <a:close/>
              </a:path>
              <a:path w="118109" h="601344">
                <a:moveTo>
                  <a:pt x="72008" y="241300"/>
                </a:moveTo>
                <a:lnTo>
                  <a:pt x="46608" y="241300"/>
                </a:lnTo>
                <a:lnTo>
                  <a:pt x="46608" y="266700"/>
                </a:lnTo>
                <a:lnTo>
                  <a:pt x="72008" y="266700"/>
                </a:lnTo>
                <a:lnTo>
                  <a:pt x="72008" y="241300"/>
                </a:lnTo>
                <a:close/>
              </a:path>
              <a:path w="118109" h="601344">
                <a:moveTo>
                  <a:pt x="72008" y="292100"/>
                </a:moveTo>
                <a:lnTo>
                  <a:pt x="46608" y="292100"/>
                </a:lnTo>
                <a:lnTo>
                  <a:pt x="46481" y="317500"/>
                </a:lnTo>
                <a:lnTo>
                  <a:pt x="71881" y="317500"/>
                </a:lnTo>
                <a:lnTo>
                  <a:pt x="72008" y="292100"/>
                </a:lnTo>
                <a:close/>
              </a:path>
              <a:path w="118109" h="601344">
                <a:moveTo>
                  <a:pt x="71881" y="342900"/>
                </a:moveTo>
                <a:lnTo>
                  <a:pt x="46481" y="342900"/>
                </a:lnTo>
                <a:lnTo>
                  <a:pt x="46481" y="368300"/>
                </a:lnTo>
                <a:lnTo>
                  <a:pt x="71881" y="368300"/>
                </a:lnTo>
                <a:lnTo>
                  <a:pt x="71881" y="342900"/>
                </a:lnTo>
                <a:close/>
              </a:path>
              <a:path w="118109" h="601344">
                <a:moveTo>
                  <a:pt x="71754" y="393700"/>
                </a:moveTo>
                <a:lnTo>
                  <a:pt x="46354" y="393700"/>
                </a:lnTo>
                <a:lnTo>
                  <a:pt x="46354" y="419100"/>
                </a:lnTo>
                <a:lnTo>
                  <a:pt x="71754" y="419100"/>
                </a:lnTo>
                <a:lnTo>
                  <a:pt x="71754" y="393700"/>
                </a:lnTo>
                <a:close/>
              </a:path>
              <a:path w="118109" h="601344">
                <a:moveTo>
                  <a:pt x="71754" y="444500"/>
                </a:moveTo>
                <a:lnTo>
                  <a:pt x="46354" y="444500"/>
                </a:lnTo>
                <a:lnTo>
                  <a:pt x="46227" y="469900"/>
                </a:lnTo>
                <a:lnTo>
                  <a:pt x="71627" y="469900"/>
                </a:lnTo>
                <a:lnTo>
                  <a:pt x="71754" y="444500"/>
                </a:lnTo>
                <a:close/>
              </a:path>
              <a:path w="118109" h="601344">
                <a:moveTo>
                  <a:pt x="14097" y="485013"/>
                </a:moveTo>
                <a:lnTo>
                  <a:pt x="8127" y="488568"/>
                </a:lnTo>
                <a:lnTo>
                  <a:pt x="2031" y="492125"/>
                </a:lnTo>
                <a:lnTo>
                  <a:pt x="0" y="499872"/>
                </a:lnTo>
                <a:lnTo>
                  <a:pt x="3502" y="506094"/>
                </a:lnTo>
                <a:lnTo>
                  <a:pt x="58674" y="600963"/>
                </a:lnTo>
                <a:lnTo>
                  <a:pt x="75950" y="571500"/>
                </a:lnTo>
                <a:lnTo>
                  <a:pt x="46100" y="571500"/>
                </a:lnTo>
                <a:lnTo>
                  <a:pt x="46100" y="546100"/>
                </a:lnTo>
                <a:lnTo>
                  <a:pt x="56153" y="546100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4">
                <a:moveTo>
                  <a:pt x="56153" y="546100"/>
                </a:moveTo>
                <a:lnTo>
                  <a:pt x="46100" y="546100"/>
                </a:lnTo>
                <a:lnTo>
                  <a:pt x="46100" y="571500"/>
                </a:lnTo>
                <a:lnTo>
                  <a:pt x="71500" y="571500"/>
                </a:lnTo>
                <a:lnTo>
                  <a:pt x="71500" y="569467"/>
                </a:lnTo>
                <a:lnTo>
                  <a:pt x="47878" y="569340"/>
                </a:lnTo>
                <a:lnTo>
                  <a:pt x="58813" y="550680"/>
                </a:lnTo>
                <a:lnTo>
                  <a:pt x="56153" y="546100"/>
                </a:lnTo>
                <a:close/>
              </a:path>
              <a:path w="118109" h="601344">
                <a:moveTo>
                  <a:pt x="90843" y="546100"/>
                </a:moveTo>
                <a:lnTo>
                  <a:pt x="71500" y="546100"/>
                </a:lnTo>
                <a:lnTo>
                  <a:pt x="71500" y="571500"/>
                </a:lnTo>
                <a:lnTo>
                  <a:pt x="75950" y="571500"/>
                </a:lnTo>
                <a:lnTo>
                  <a:pt x="90843" y="546100"/>
                </a:lnTo>
                <a:close/>
              </a:path>
              <a:path w="118109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7"/>
                </a:lnTo>
                <a:lnTo>
                  <a:pt x="58813" y="550680"/>
                </a:lnTo>
                <a:close/>
              </a:path>
              <a:path w="118109" h="601344">
                <a:moveTo>
                  <a:pt x="103758" y="485139"/>
                </a:moveTo>
                <a:lnTo>
                  <a:pt x="95884" y="487172"/>
                </a:lnTo>
                <a:lnTo>
                  <a:pt x="92455" y="493267"/>
                </a:lnTo>
                <a:lnTo>
                  <a:pt x="58813" y="550680"/>
                </a:lnTo>
                <a:lnTo>
                  <a:pt x="69723" y="569467"/>
                </a:lnTo>
                <a:lnTo>
                  <a:pt x="71500" y="569467"/>
                </a:lnTo>
                <a:lnTo>
                  <a:pt x="71500" y="546100"/>
                </a:lnTo>
                <a:lnTo>
                  <a:pt x="90843" y="546100"/>
                </a:lnTo>
                <a:lnTo>
                  <a:pt x="114374" y="505967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8" y="485139"/>
                </a:lnTo>
                <a:close/>
              </a:path>
              <a:path w="118109" h="601344">
                <a:moveTo>
                  <a:pt x="61497" y="546100"/>
                </a:moveTo>
                <a:lnTo>
                  <a:pt x="56153" y="546100"/>
                </a:lnTo>
                <a:lnTo>
                  <a:pt x="58813" y="550680"/>
                </a:lnTo>
                <a:lnTo>
                  <a:pt x="61497" y="546100"/>
                </a:lnTo>
                <a:close/>
              </a:path>
              <a:path w="118109" h="601344">
                <a:moveTo>
                  <a:pt x="71627" y="495300"/>
                </a:moveTo>
                <a:lnTo>
                  <a:pt x="46227" y="495300"/>
                </a:lnTo>
                <a:lnTo>
                  <a:pt x="46227" y="520700"/>
                </a:lnTo>
                <a:lnTo>
                  <a:pt x="71627" y="520700"/>
                </a:lnTo>
                <a:lnTo>
                  <a:pt x="71627" y="4953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39000" y="1981200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457200" y="0"/>
                </a:moveTo>
                <a:lnTo>
                  <a:pt x="0" y="7620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62800" y="20574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609600" y="6858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80360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473835" algn="l"/>
              </a:tabLst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 e =</a:t>
            </a:r>
            <a:r>
              <a:rPr dirty="0" sz="2400" spc="-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top.data;  </a:t>
            </a:r>
            <a:r>
              <a:rPr dirty="0" sz="2400">
                <a:latin typeface="SimSun"/>
                <a:cs typeface="SimSun"/>
              </a:rPr>
              <a:t>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33209" y="4528057"/>
            <a:ext cx="1331595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382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99094" y="3132454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983"/>
                </a:lnTo>
                <a:lnTo>
                  <a:pt x="108838" y="115824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335" y="46228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335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335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335" y="46228"/>
                </a:lnTo>
                <a:lnTo>
                  <a:pt x="50455" y="58991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436356" y="30327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43217" y="28686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9400" y="28686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4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4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4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5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9"/>
                </a:lnTo>
                <a:lnTo>
                  <a:pt x="18923" y="8889"/>
                </a:lnTo>
                <a:lnTo>
                  <a:pt x="20426" y="8889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9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82841" y="2693796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80360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top =</a:t>
            </a:r>
            <a:r>
              <a:rPr dirty="0" sz="24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3217" y="28686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9400" y="28686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4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4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4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5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9"/>
                </a:lnTo>
                <a:lnTo>
                  <a:pt x="18923" y="8889"/>
                </a:lnTo>
                <a:lnTo>
                  <a:pt x="20426" y="8889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9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82841" y="2693796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33209" y="3864864"/>
            <a:ext cx="1973580" cy="1580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2700" marR="647065" indent="838200">
              <a:lnSpc>
                <a:spcPct val="222400"/>
              </a:lnSpc>
              <a:spcBef>
                <a:spcPts val="415"/>
              </a:spcBef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24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3472" y="575818"/>
                </a:lnTo>
                <a:lnTo>
                  <a:pt x="46100" y="575818"/>
                </a:lnTo>
                <a:lnTo>
                  <a:pt x="46178" y="528922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71597" y="528922"/>
                </a:lnTo>
                <a:lnTo>
                  <a:pt x="71500" y="575818"/>
                </a:lnTo>
                <a:lnTo>
                  <a:pt x="73472" y="575818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956"/>
                </a:lnTo>
                <a:close/>
              </a:path>
              <a:path w="118109" h="601345">
                <a:moveTo>
                  <a:pt x="46931" y="73629"/>
                </a:moveTo>
                <a:lnTo>
                  <a:pt x="46250" y="485140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9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31" y="73629"/>
                </a:lnTo>
                <a:lnTo>
                  <a:pt x="59563" y="76200"/>
                </a:lnTo>
                <a:lnTo>
                  <a:pt x="72331" y="73681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81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81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31" y="73681"/>
                </a:lnTo>
                <a:lnTo>
                  <a:pt x="74429" y="73267"/>
                </a:lnTo>
                <a:lnTo>
                  <a:pt x="86582" y="65119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43217" y="28686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9400" y="28686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4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4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4"/>
                </a:lnTo>
                <a:lnTo>
                  <a:pt x="42545" y="93852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4"/>
                </a:lnTo>
                <a:lnTo>
                  <a:pt x="103504" y="38353"/>
                </a:lnTo>
                <a:lnTo>
                  <a:pt x="104648" y="34162"/>
                </a:lnTo>
                <a:lnTo>
                  <a:pt x="105664" y="29845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9"/>
                </a:lnTo>
                <a:lnTo>
                  <a:pt x="18923" y="8889"/>
                </a:lnTo>
                <a:lnTo>
                  <a:pt x="20426" y="8889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89"/>
                </a:moveTo>
                <a:lnTo>
                  <a:pt x="18923" y="8889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89"/>
                </a:lnTo>
                <a:close/>
              </a:path>
              <a:path w="319404" h="310514">
                <a:moveTo>
                  <a:pt x="18923" y="8889"/>
                </a:moveTo>
                <a:lnTo>
                  <a:pt x="9398" y="18669"/>
                </a:lnTo>
                <a:lnTo>
                  <a:pt x="22547" y="21927"/>
                </a:lnTo>
                <a:lnTo>
                  <a:pt x="18923" y="8889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82841" y="2693796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33209" y="3864864"/>
            <a:ext cx="1973580" cy="1580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2700" marR="647065" indent="838200">
              <a:lnSpc>
                <a:spcPct val="222400"/>
              </a:lnSpc>
              <a:spcBef>
                <a:spcPts val="415"/>
              </a:spcBef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10400" y="2911729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67600" y="2911729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1750" y="3137280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59690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90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59563" y="76200"/>
                </a:lnTo>
                <a:lnTo>
                  <a:pt x="74429" y="73267"/>
                </a:lnTo>
                <a:lnTo>
                  <a:pt x="86582" y="65119"/>
                </a:lnTo>
                <a:lnTo>
                  <a:pt x="87679" y="63500"/>
                </a:lnTo>
                <a:lnTo>
                  <a:pt x="46990" y="63500"/>
                </a:lnTo>
                <a:lnTo>
                  <a:pt x="46990" y="38100"/>
                </a:lnTo>
                <a:lnTo>
                  <a:pt x="97764" y="38100"/>
                </a:lnTo>
                <a:lnTo>
                  <a:pt x="94801" y="23377"/>
                </a:lnTo>
                <a:lnTo>
                  <a:pt x="86645" y="11255"/>
                </a:lnTo>
                <a:lnTo>
                  <a:pt x="74537" y="3061"/>
                </a:lnTo>
                <a:lnTo>
                  <a:pt x="59690" y="0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90" y="63500"/>
                </a:lnTo>
                <a:lnTo>
                  <a:pt x="72390" y="63500"/>
                </a:lnTo>
                <a:lnTo>
                  <a:pt x="72390" y="38100"/>
                </a:lnTo>
                <a:close/>
              </a:path>
              <a:path w="118109" h="601345">
                <a:moveTo>
                  <a:pt x="97764" y="38100"/>
                </a:moveTo>
                <a:lnTo>
                  <a:pt x="72390" y="38100"/>
                </a:lnTo>
                <a:lnTo>
                  <a:pt x="72390" y="63500"/>
                </a:lnTo>
                <a:lnTo>
                  <a:pt x="87679" y="63500"/>
                </a:lnTo>
                <a:lnTo>
                  <a:pt x="94781" y="53018"/>
                </a:lnTo>
                <a:lnTo>
                  <a:pt x="97790" y="38227"/>
                </a:lnTo>
                <a:lnTo>
                  <a:pt x="97764" y="38100"/>
                </a:lnTo>
                <a:close/>
              </a:path>
              <a:path w="118109" h="601345">
                <a:moveTo>
                  <a:pt x="72263" y="88900"/>
                </a:moveTo>
                <a:lnTo>
                  <a:pt x="46863" y="88900"/>
                </a:lnTo>
                <a:lnTo>
                  <a:pt x="46863" y="114300"/>
                </a:lnTo>
                <a:lnTo>
                  <a:pt x="72263" y="114300"/>
                </a:lnTo>
                <a:lnTo>
                  <a:pt x="72263" y="88900"/>
                </a:lnTo>
                <a:close/>
              </a:path>
              <a:path w="118109" h="601345">
                <a:moveTo>
                  <a:pt x="72263" y="139700"/>
                </a:moveTo>
                <a:lnTo>
                  <a:pt x="46863" y="139700"/>
                </a:lnTo>
                <a:lnTo>
                  <a:pt x="46735" y="165100"/>
                </a:lnTo>
                <a:lnTo>
                  <a:pt x="72135" y="165100"/>
                </a:lnTo>
                <a:lnTo>
                  <a:pt x="72263" y="139700"/>
                </a:lnTo>
                <a:close/>
              </a:path>
              <a:path w="118109" h="601345">
                <a:moveTo>
                  <a:pt x="72135" y="190500"/>
                </a:moveTo>
                <a:lnTo>
                  <a:pt x="46735" y="190500"/>
                </a:lnTo>
                <a:lnTo>
                  <a:pt x="46735" y="215900"/>
                </a:lnTo>
                <a:lnTo>
                  <a:pt x="72135" y="215900"/>
                </a:lnTo>
                <a:lnTo>
                  <a:pt x="72135" y="190500"/>
                </a:lnTo>
                <a:close/>
              </a:path>
              <a:path w="118109" h="601345">
                <a:moveTo>
                  <a:pt x="72008" y="241300"/>
                </a:moveTo>
                <a:lnTo>
                  <a:pt x="46608" y="241300"/>
                </a:lnTo>
                <a:lnTo>
                  <a:pt x="46608" y="266700"/>
                </a:lnTo>
                <a:lnTo>
                  <a:pt x="72008" y="266700"/>
                </a:lnTo>
                <a:lnTo>
                  <a:pt x="72008" y="241300"/>
                </a:lnTo>
                <a:close/>
              </a:path>
              <a:path w="118109" h="601345">
                <a:moveTo>
                  <a:pt x="72008" y="292100"/>
                </a:moveTo>
                <a:lnTo>
                  <a:pt x="46608" y="292100"/>
                </a:lnTo>
                <a:lnTo>
                  <a:pt x="46481" y="317500"/>
                </a:lnTo>
                <a:lnTo>
                  <a:pt x="71881" y="317500"/>
                </a:lnTo>
                <a:lnTo>
                  <a:pt x="72008" y="292100"/>
                </a:lnTo>
                <a:close/>
              </a:path>
              <a:path w="118109" h="601345">
                <a:moveTo>
                  <a:pt x="71881" y="342900"/>
                </a:moveTo>
                <a:lnTo>
                  <a:pt x="46481" y="342900"/>
                </a:lnTo>
                <a:lnTo>
                  <a:pt x="46481" y="368300"/>
                </a:lnTo>
                <a:lnTo>
                  <a:pt x="71881" y="368300"/>
                </a:lnTo>
                <a:lnTo>
                  <a:pt x="71881" y="342900"/>
                </a:lnTo>
                <a:close/>
              </a:path>
              <a:path w="118109" h="601345">
                <a:moveTo>
                  <a:pt x="71754" y="393700"/>
                </a:moveTo>
                <a:lnTo>
                  <a:pt x="46354" y="393700"/>
                </a:lnTo>
                <a:lnTo>
                  <a:pt x="46354" y="419100"/>
                </a:lnTo>
                <a:lnTo>
                  <a:pt x="71754" y="419100"/>
                </a:lnTo>
                <a:lnTo>
                  <a:pt x="71754" y="393700"/>
                </a:lnTo>
                <a:close/>
              </a:path>
              <a:path w="118109" h="601345">
                <a:moveTo>
                  <a:pt x="71754" y="444500"/>
                </a:moveTo>
                <a:lnTo>
                  <a:pt x="46354" y="444500"/>
                </a:lnTo>
                <a:lnTo>
                  <a:pt x="46227" y="469900"/>
                </a:lnTo>
                <a:lnTo>
                  <a:pt x="71627" y="469900"/>
                </a:lnTo>
                <a:lnTo>
                  <a:pt x="71754" y="444500"/>
                </a:lnTo>
                <a:close/>
              </a:path>
              <a:path w="118109" h="601345">
                <a:moveTo>
                  <a:pt x="14097" y="485140"/>
                </a:moveTo>
                <a:lnTo>
                  <a:pt x="2031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1091"/>
                </a:lnTo>
                <a:lnTo>
                  <a:pt x="76001" y="571500"/>
                </a:lnTo>
                <a:lnTo>
                  <a:pt x="46100" y="571500"/>
                </a:lnTo>
                <a:lnTo>
                  <a:pt x="46100" y="546100"/>
                </a:lnTo>
                <a:lnTo>
                  <a:pt x="56153" y="546100"/>
                </a:lnTo>
                <a:lnTo>
                  <a:pt x="25400" y="493141"/>
                </a:lnTo>
                <a:lnTo>
                  <a:pt x="21971" y="487172"/>
                </a:lnTo>
                <a:lnTo>
                  <a:pt x="14097" y="485140"/>
                </a:lnTo>
                <a:close/>
              </a:path>
              <a:path w="118109" h="601345">
                <a:moveTo>
                  <a:pt x="56153" y="546100"/>
                </a:moveTo>
                <a:lnTo>
                  <a:pt x="46100" y="546100"/>
                </a:lnTo>
                <a:lnTo>
                  <a:pt x="46100" y="571500"/>
                </a:lnTo>
                <a:lnTo>
                  <a:pt x="71500" y="571500"/>
                </a:lnTo>
                <a:lnTo>
                  <a:pt x="71500" y="569468"/>
                </a:lnTo>
                <a:lnTo>
                  <a:pt x="47878" y="569468"/>
                </a:lnTo>
                <a:lnTo>
                  <a:pt x="58841" y="550729"/>
                </a:lnTo>
                <a:lnTo>
                  <a:pt x="56153" y="546100"/>
                </a:lnTo>
                <a:close/>
              </a:path>
              <a:path w="118109" h="601345">
                <a:moveTo>
                  <a:pt x="90874" y="546100"/>
                </a:moveTo>
                <a:lnTo>
                  <a:pt x="71500" y="546100"/>
                </a:lnTo>
                <a:lnTo>
                  <a:pt x="71500" y="571500"/>
                </a:lnTo>
                <a:lnTo>
                  <a:pt x="76001" y="571500"/>
                </a:lnTo>
                <a:lnTo>
                  <a:pt x="90874" y="546100"/>
                </a:lnTo>
                <a:close/>
              </a:path>
              <a:path w="118109" h="601345">
                <a:moveTo>
                  <a:pt x="58841" y="550729"/>
                </a:moveTo>
                <a:lnTo>
                  <a:pt x="47878" y="569468"/>
                </a:lnTo>
                <a:lnTo>
                  <a:pt x="69723" y="569468"/>
                </a:lnTo>
                <a:lnTo>
                  <a:pt x="58841" y="550729"/>
                </a:lnTo>
                <a:close/>
              </a:path>
              <a:path w="118109" h="601345">
                <a:moveTo>
                  <a:pt x="103758" y="485267"/>
                </a:moveTo>
                <a:lnTo>
                  <a:pt x="95884" y="487299"/>
                </a:lnTo>
                <a:lnTo>
                  <a:pt x="92455" y="493268"/>
                </a:lnTo>
                <a:lnTo>
                  <a:pt x="58841" y="550729"/>
                </a:lnTo>
                <a:lnTo>
                  <a:pt x="69723" y="569468"/>
                </a:lnTo>
                <a:lnTo>
                  <a:pt x="71500" y="569468"/>
                </a:lnTo>
                <a:lnTo>
                  <a:pt x="71500" y="546100"/>
                </a:lnTo>
                <a:lnTo>
                  <a:pt x="90874" y="546100"/>
                </a:lnTo>
                <a:lnTo>
                  <a:pt x="114375" y="505968"/>
                </a:lnTo>
                <a:lnTo>
                  <a:pt x="117855" y="500126"/>
                </a:lnTo>
                <a:lnTo>
                  <a:pt x="115824" y="492379"/>
                </a:lnTo>
                <a:lnTo>
                  <a:pt x="109727" y="488823"/>
                </a:lnTo>
                <a:lnTo>
                  <a:pt x="103758" y="485267"/>
                </a:lnTo>
                <a:close/>
              </a:path>
              <a:path w="118109" h="601345">
                <a:moveTo>
                  <a:pt x="61549" y="546100"/>
                </a:moveTo>
                <a:lnTo>
                  <a:pt x="56153" y="546100"/>
                </a:lnTo>
                <a:lnTo>
                  <a:pt x="58841" y="550729"/>
                </a:lnTo>
                <a:lnTo>
                  <a:pt x="61549" y="546100"/>
                </a:lnTo>
                <a:close/>
              </a:path>
              <a:path w="118109" h="601345">
                <a:moveTo>
                  <a:pt x="71627" y="495300"/>
                </a:moveTo>
                <a:lnTo>
                  <a:pt x="46227" y="495300"/>
                </a:lnTo>
                <a:lnTo>
                  <a:pt x="46227" y="520700"/>
                </a:lnTo>
                <a:lnTo>
                  <a:pt x="71627" y="520700"/>
                </a:lnTo>
                <a:lnTo>
                  <a:pt x="71627" y="4953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33209" y="3864864"/>
            <a:ext cx="1973580" cy="1580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2700" marR="647065" indent="838200">
              <a:lnSpc>
                <a:spcPct val="222400"/>
              </a:lnSpc>
              <a:spcBef>
                <a:spcPts val="415"/>
              </a:spcBef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9000" y="2770123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457200" y="0"/>
                </a:moveTo>
                <a:lnTo>
                  <a:pt x="0" y="7620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62800" y="2846323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609600" y="6858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633209" y="3864864"/>
            <a:ext cx="1973580" cy="1580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2700" marR="647065" indent="838200">
              <a:lnSpc>
                <a:spcPct val="222400"/>
              </a:lnSpc>
              <a:spcBef>
                <a:spcPts val="415"/>
              </a:spcBef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80360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473835" algn="l"/>
              </a:tabLst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 e =</a:t>
            </a:r>
            <a:r>
              <a:rPr dirty="0" sz="2400" spc="-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top.data;  </a:t>
            </a:r>
            <a:r>
              <a:rPr dirty="0" sz="2400">
                <a:latin typeface="SimSun"/>
                <a:cs typeface="SimSun"/>
              </a:rPr>
              <a:t>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99094" y="3964432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8"/>
                </a:lnTo>
                <a:lnTo>
                  <a:pt x="101091" y="117856"/>
                </a:lnTo>
                <a:lnTo>
                  <a:pt x="108838" y="115824"/>
                </a:lnTo>
                <a:lnTo>
                  <a:pt x="112395" y="109728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117" y="71628"/>
                </a:lnTo>
                <a:lnTo>
                  <a:pt x="25146" y="71628"/>
                </a:lnTo>
                <a:lnTo>
                  <a:pt x="25146" y="46228"/>
                </a:lnTo>
                <a:lnTo>
                  <a:pt x="72117" y="46228"/>
                </a:lnTo>
                <a:lnTo>
                  <a:pt x="113791" y="21971"/>
                </a:lnTo>
                <a:lnTo>
                  <a:pt x="115824" y="14097"/>
                </a:lnTo>
                <a:lnTo>
                  <a:pt x="112395" y="8128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8"/>
                </a:moveTo>
                <a:lnTo>
                  <a:pt x="25146" y="46228"/>
                </a:lnTo>
                <a:lnTo>
                  <a:pt x="25146" y="71628"/>
                </a:lnTo>
                <a:lnTo>
                  <a:pt x="72117" y="71628"/>
                </a:lnTo>
                <a:lnTo>
                  <a:pt x="69069" y="69850"/>
                </a:lnTo>
                <a:lnTo>
                  <a:pt x="31623" y="69850"/>
                </a:lnTo>
                <a:lnTo>
                  <a:pt x="31623" y="48006"/>
                </a:lnTo>
                <a:lnTo>
                  <a:pt x="69069" y="48006"/>
                </a:lnTo>
                <a:lnTo>
                  <a:pt x="72117" y="46228"/>
                </a:lnTo>
                <a:close/>
              </a:path>
              <a:path w="382904" h="118110">
                <a:moveTo>
                  <a:pt x="382904" y="46228"/>
                </a:moveTo>
                <a:lnTo>
                  <a:pt x="72117" y="46228"/>
                </a:lnTo>
                <a:lnTo>
                  <a:pt x="50346" y="58928"/>
                </a:lnTo>
                <a:lnTo>
                  <a:pt x="72117" y="71628"/>
                </a:lnTo>
                <a:lnTo>
                  <a:pt x="382904" y="71628"/>
                </a:lnTo>
                <a:lnTo>
                  <a:pt x="382904" y="46228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850"/>
                </a:lnTo>
                <a:lnTo>
                  <a:pt x="50346" y="58928"/>
                </a:lnTo>
                <a:lnTo>
                  <a:pt x="31623" y="48006"/>
                </a:lnTo>
                <a:close/>
              </a:path>
              <a:path w="382904" h="118110">
                <a:moveTo>
                  <a:pt x="50346" y="58928"/>
                </a:moveTo>
                <a:lnTo>
                  <a:pt x="31623" y="69850"/>
                </a:lnTo>
                <a:lnTo>
                  <a:pt x="69069" y="69850"/>
                </a:lnTo>
                <a:lnTo>
                  <a:pt x="50346" y="58928"/>
                </a:lnTo>
                <a:close/>
              </a:path>
              <a:path w="382904" h="118110">
                <a:moveTo>
                  <a:pt x="69069" y="48006"/>
                </a:moveTo>
                <a:lnTo>
                  <a:pt x="31623" y="48006"/>
                </a:lnTo>
                <a:lnTo>
                  <a:pt x="50346" y="58928"/>
                </a:lnTo>
                <a:lnTo>
                  <a:pt x="69069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43217" y="37068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29400" y="37068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5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3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3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3"/>
                </a:lnTo>
                <a:lnTo>
                  <a:pt x="103504" y="38354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90"/>
                </a:lnTo>
                <a:lnTo>
                  <a:pt x="20426" y="8890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90"/>
                </a:moveTo>
                <a:lnTo>
                  <a:pt x="18923" y="8890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90"/>
                </a:lnTo>
                <a:close/>
              </a:path>
              <a:path w="319404" h="310514">
                <a:moveTo>
                  <a:pt x="18923" y="8890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9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82841" y="3531996"/>
            <a:ext cx="2124075" cy="191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62560" marR="647065" indent="838200">
              <a:lnSpc>
                <a:spcPct val="222400"/>
              </a:lnSpc>
              <a:spcBef>
                <a:spcPts val="415"/>
              </a:spcBef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80360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top =</a:t>
            </a:r>
            <a:r>
              <a:rPr dirty="0" sz="24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43217" y="37068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9400" y="37068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5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3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3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3"/>
                </a:lnTo>
                <a:lnTo>
                  <a:pt x="103504" y="38354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90"/>
                </a:lnTo>
                <a:lnTo>
                  <a:pt x="20426" y="8890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90"/>
                </a:moveTo>
                <a:lnTo>
                  <a:pt x="18923" y="8890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90"/>
                </a:lnTo>
                <a:close/>
              </a:path>
              <a:path w="319404" h="310514">
                <a:moveTo>
                  <a:pt x="18923" y="8890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9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82841" y="3531996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45514"/>
            <a:ext cx="1464310" cy="3397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 u="sng">
                <a:latin typeface="Lucida Sans Unicode"/>
                <a:cs typeface="Lucida Sans Unicode"/>
              </a:rPr>
              <a:t>Operations: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244469"/>
            <a:ext cx="18796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2.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372482"/>
            <a:ext cx="18796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3.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739646"/>
            <a:ext cx="7978140" cy="288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  <a:tabLst>
                <a:tab pos="493395" algn="l"/>
              </a:tabLst>
            </a:pPr>
            <a:r>
              <a:rPr dirty="0" sz="2000">
                <a:latin typeface="Lucida Sans Unicode"/>
                <a:cs typeface="Lucida Sans Unicode"/>
              </a:rPr>
              <a:t>All	</a:t>
            </a:r>
            <a:r>
              <a:rPr dirty="0" sz="2000" spc="-5">
                <a:latin typeface="Lucida Sans Unicode"/>
                <a:cs typeface="Lucida Sans Unicode"/>
              </a:rPr>
              <a:t>operations operate </a:t>
            </a:r>
            <a:r>
              <a:rPr dirty="0" sz="2000">
                <a:latin typeface="Lucida Sans Unicode"/>
                <a:cs typeface="Lucida Sans Unicode"/>
              </a:rPr>
              <a:t>on a </a:t>
            </a:r>
            <a:r>
              <a:rPr dirty="0" sz="2000" spc="-5">
                <a:latin typeface="Lucida Sans Unicode"/>
                <a:cs typeface="Lucida Sans Unicode"/>
              </a:rPr>
              <a:t>stack</a:t>
            </a:r>
            <a:r>
              <a:rPr dirty="0" sz="2000" spc="-7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S.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325"/>
              </a:lnSpc>
              <a:tabLst>
                <a:tab pos="622300" algn="l"/>
              </a:tabLst>
            </a:pPr>
            <a:r>
              <a:rPr dirty="0" sz="1350" spc="-5" b="1">
                <a:solidFill>
                  <a:srgbClr val="2CA1BE"/>
                </a:solidFill>
                <a:latin typeface="Lucida Sans Unicode"/>
                <a:cs typeface="Lucida Sans Unicode"/>
              </a:rPr>
              <a:t>1.	</a:t>
            </a:r>
            <a:r>
              <a:rPr dirty="0" sz="2000" b="1">
                <a:latin typeface="Lucida Sans Unicode"/>
                <a:cs typeface="Lucida Sans Unicode"/>
              </a:rPr>
              <a:t>Method </a:t>
            </a:r>
            <a:r>
              <a:rPr dirty="0" sz="2000">
                <a:latin typeface="Lucida Sans Unicode"/>
                <a:cs typeface="Lucida Sans Unicode"/>
              </a:rPr>
              <a:t>Push </a:t>
            </a:r>
            <a:r>
              <a:rPr dirty="0" sz="2000" spc="-5">
                <a:latin typeface="Lucida Sans Unicode"/>
                <a:cs typeface="Lucida Sans Unicode"/>
              </a:rPr>
              <a:t>(Type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e)</a:t>
            </a:r>
            <a:endParaRPr sz="2000">
              <a:latin typeface="Lucida Sans Unicode"/>
              <a:cs typeface="Lucida Sans Unicode"/>
            </a:endParaRPr>
          </a:p>
          <a:p>
            <a:pPr marL="622300">
              <a:lnSpc>
                <a:spcPts val="2320"/>
              </a:lnSpc>
              <a:tabLst>
                <a:tab pos="4158615" algn="l"/>
              </a:tabLst>
            </a:pPr>
            <a:r>
              <a:rPr dirty="0" sz="2000" b="1">
                <a:latin typeface="Lucida Sans Unicode"/>
                <a:cs typeface="Lucida Sans Unicode"/>
              </a:rPr>
              <a:t>requires: </a:t>
            </a:r>
            <a:r>
              <a:rPr dirty="0" sz="2000" spc="-5">
                <a:latin typeface="Lucida Sans Unicode"/>
                <a:cs typeface="Lucida Sans Unicode"/>
              </a:rPr>
              <a:t>Stack </a:t>
            </a:r>
            <a:r>
              <a:rPr dirty="0" sz="2000">
                <a:latin typeface="Lucida Sans Unicode"/>
                <a:cs typeface="Lucida Sans Unicode"/>
              </a:rPr>
              <a:t>S </a:t>
            </a:r>
            <a:r>
              <a:rPr dirty="0" sz="2000" spc="-5">
                <a:latin typeface="Lucida Sans Unicode"/>
                <a:cs typeface="Lucida Sans Unicode"/>
              </a:rPr>
              <a:t>is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not</a:t>
            </a:r>
            <a:r>
              <a:rPr dirty="0" sz="2000" spc="-5">
                <a:latin typeface="Lucida Sans Unicode"/>
                <a:cs typeface="Lucida Sans Unicode"/>
              </a:rPr>
              <a:t> full.	</a:t>
            </a:r>
            <a:r>
              <a:rPr dirty="0" sz="2000" b="1">
                <a:latin typeface="Lucida Sans Unicode"/>
                <a:cs typeface="Lucida Sans Unicode"/>
              </a:rPr>
              <a:t>input: </a:t>
            </a:r>
            <a:r>
              <a:rPr dirty="0" sz="2000" spc="-5">
                <a:latin typeface="Lucida Sans Unicode"/>
                <a:cs typeface="Lucida Sans Unicode"/>
              </a:rPr>
              <a:t>Type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e.</a:t>
            </a:r>
            <a:endParaRPr sz="2000">
              <a:latin typeface="Lucida Sans Unicode"/>
              <a:cs typeface="Lucida Sans Unicode"/>
            </a:endParaRPr>
          </a:p>
          <a:p>
            <a:pPr marL="622300" marR="5080">
              <a:lnSpc>
                <a:spcPts val="1920"/>
              </a:lnSpc>
              <a:spcBef>
                <a:spcPts val="420"/>
              </a:spcBef>
            </a:pPr>
            <a:r>
              <a:rPr dirty="0" sz="2000" b="1">
                <a:latin typeface="Lucida Sans Unicode"/>
                <a:cs typeface="Lucida Sans Unicode"/>
              </a:rPr>
              <a:t>results: </a:t>
            </a:r>
            <a:r>
              <a:rPr dirty="0" sz="2000">
                <a:latin typeface="Lucida Sans Unicode"/>
                <a:cs typeface="Lucida Sans Unicode"/>
              </a:rPr>
              <a:t>Element e </a:t>
            </a:r>
            <a:r>
              <a:rPr dirty="0" sz="2000" spc="-5">
                <a:latin typeface="Lucida Sans Unicode"/>
                <a:cs typeface="Lucida Sans Unicode"/>
              </a:rPr>
              <a:t>is added to </a:t>
            </a:r>
            <a:r>
              <a:rPr dirty="0" sz="2000">
                <a:latin typeface="Lucida Sans Unicode"/>
                <a:cs typeface="Lucida Sans Unicode"/>
              </a:rPr>
              <a:t>the </a:t>
            </a:r>
            <a:r>
              <a:rPr dirty="0" sz="2000" spc="-5">
                <a:latin typeface="Lucida Sans Unicode"/>
                <a:cs typeface="Lucida Sans Unicode"/>
              </a:rPr>
              <a:t>stack as its </a:t>
            </a:r>
            <a:r>
              <a:rPr dirty="0" sz="2000">
                <a:latin typeface="Lucida Sans Unicode"/>
                <a:cs typeface="Lucida Sans Unicode"/>
              </a:rPr>
              <a:t>most </a:t>
            </a:r>
            <a:r>
              <a:rPr dirty="0" sz="2000" spc="-5">
                <a:latin typeface="Lucida Sans Unicode"/>
                <a:cs typeface="Lucida Sans Unicode"/>
              </a:rPr>
              <a:t>recently  added elements. </a:t>
            </a:r>
            <a:r>
              <a:rPr dirty="0" sz="2000" b="1">
                <a:latin typeface="Lucida Sans Unicode"/>
                <a:cs typeface="Lucida Sans Unicode"/>
              </a:rPr>
              <a:t>output:</a:t>
            </a:r>
            <a:r>
              <a:rPr dirty="0" sz="2000" spc="-80" b="1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none.</a:t>
            </a:r>
            <a:endParaRPr sz="2000">
              <a:latin typeface="Lucida Sans Unicode"/>
              <a:cs typeface="Lucida Sans Unicode"/>
            </a:endParaRPr>
          </a:p>
          <a:p>
            <a:pPr marL="622300">
              <a:lnSpc>
                <a:spcPts val="2295"/>
              </a:lnSpc>
            </a:pPr>
            <a:r>
              <a:rPr dirty="0" sz="2000" b="1">
                <a:latin typeface="Lucida Sans Unicode"/>
                <a:cs typeface="Lucida Sans Unicode"/>
              </a:rPr>
              <a:t>Method </a:t>
            </a:r>
            <a:r>
              <a:rPr dirty="0" sz="2000">
                <a:latin typeface="Lucida Sans Unicode"/>
                <a:cs typeface="Lucida Sans Unicode"/>
              </a:rPr>
              <a:t>Pop </a:t>
            </a:r>
            <a:r>
              <a:rPr dirty="0" sz="2000" spc="-5">
                <a:latin typeface="Lucida Sans Unicode"/>
                <a:cs typeface="Lucida Sans Unicode"/>
              </a:rPr>
              <a:t>(Type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e)</a:t>
            </a:r>
            <a:endParaRPr sz="2000">
              <a:latin typeface="Lucida Sans Unicode"/>
              <a:cs typeface="Lucida Sans Unicode"/>
            </a:endParaRPr>
          </a:p>
          <a:p>
            <a:pPr marL="622300">
              <a:lnSpc>
                <a:spcPts val="2325"/>
              </a:lnSpc>
              <a:tabLst>
                <a:tab pos="4528820" algn="l"/>
              </a:tabLst>
            </a:pPr>
            <a:r>
              <a:rPr dirty="0" sz="2000" b="1">
                <a:latin typeface="Lucida Sans Unicode"/>
                <a:cs typeface="Lucida Sans Unicode"/>
              </a:rPr>
              <a:t>requires</a:t>
            </a:r>
            <a:r>
              <a:rPr dirty="0" sz="2000">
                <a:latin typeface="Lucida Sans Unicode"/>
                <a:cs typeface="Lucida Sans Unicode"/>
              </a:rPr>
              <a:t>: </a:t>
            </a:r>
            <a:r>
              <a:rPr dirty="0" sz="2000" spc="-5">
                <a:latin typeface="Lucida Sans Unicode"/>
                <a:cs typeface="Lucida Sans Unicode"/>
              </a:rPr>
              <a:t>Stack </a:t>
            </a:r>
            <a:r>
              <a:rPr dirty="0" sz="2000">
                <a:latin typeface="Lucida Sans Unicode"/>
                <a:cs typeface="Lucida Sans Unicode"/>
              </a:rPr>
              <a:t>S </a:t>
            </a:r>
            <a:r>
              <a:rPr dirty="0" sz="2000" spc="-5">
                <a:latin typeface="Lucida Sans Unicode"/>
                <a:cs typeface="Lucida Sans Unicode"/>
              </a:rPr>
              <a:t>is</a:t>
            </a:r>
            <a:r>
              <a:rPr dirty="0" sz="2000">
                <a:latin typeface="Lucida Sans Unicode"/>
                <a:cs typeface="Lucida Sans Unicode"/>
              </a:rPr>
              <a:t> not</a:t>
            </a:r>
            <a:r>
              <a:rPr dirty="0" sz="2000" spc="-5">
                <a:latin typeface="Lucida Sans Unicode"/>
                <a:cs typeface="Lucida Sans Unicode"/>
              </a:rPr>
              <a:t> empty.	</a:t>
            </a:r>
            <a:r>
              <a:rPr dirty="0" sz="2000" b="1">
                <a:latin typeface="Lucida Sans Unicode"/>
                <a:cs typeface="Lucida Sans Unicode"/>
              </a:rPr>
              <a:t>input</a:t>
            </a:r>
            <a:r>
              <a:rPr dirty="0" sz="200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marL="622300" marR="240665">
              <a:lnSpc>
                <a:spcPts val="1920"/>
              </a:lnSpc>
              <a:spcBef>
                <a:spcPts val="420"/>
              </a:spcBef>
            </a:pPr>
            <a:r>
              <a:rPr dirty="0" sz="2000" b="1">
                <a:latin typeface="Lucida Sans Unicode"/>
                <a:cs typeface="Lucida Sans Unicode"/>
              </a:rPr>
              <a:t>results</a:t>
            </a:r>
            <a:r>
              <a:rPr dirty="0" sz="2000">
                <a:latin typeface="Lucida Sans Unicode"/>
                <a:cs typeface="Lucida Sans Unicode"/>
              </a:rPr>
              <a:t>: the most </a:t>
            </a:r>
            <a:r>
              <a:rPr dirty="0" sz="2000" spc="-5">
                <a:latin typeface="Lucida Sans Unicode"/>
                <a:cs typeface="Lucida Sans Unicode"/>
              </a:rPr>
              <a:t>recently arrived element in </a:t>
            </a:r>
            <a:r>
              <a:rPr dirty="0" sz="2000">
                <a:latin typeface="Lucida Sans Unicode"/>
                <a:cs typeface="Lucida Sans Unicode"/>
              </a:rPr>
              <a:t>S </a:t>
            </a:r>
            <a:r>
              <a:rPr dirty="0" sz="2000" spc="-5">
                <a:latin typeface="Lucida Sans Unicode"/>
                <a:cs typeface="Lucida Sans Unicode"/>
              </a:rPr>
              <a:t>is removed  and its value assigned </a:t>
            </a:r>
            <a:r>
              <a:rPr dirty="0" sz="2000">
                <a:latin typeface="Lucida Sans Unicode"/>
                <a:cs typeface="Lucida Sans Unicode"/>
              </a:rPr>
              <a:t>to </a:t>
            </a:r>
            <a:r>
              <a:rPr dirty="0" sz="2000" spc="-5">
                <a:latin typeface="Lucida Sans Unicode"/>
                <a:cs typeface="Lucida Sans Unicode"/>
              </a:rPr>
              <a:t>e. </a:t>
            </a:r>
            <a:r>
              <a:rPr dirty="0" sz="2000" b="1">
                <a:latin typeface="Lucida Sans Unicode"/>
                <a:cs typeface="Lucida Sans Unicode"/>
              </a:rPr>
              <a:t>output</a:t>
            </a:r>
            <a:r>
              <a:rPr dirty="0" sz="2000">
                <a:latin typeface="Lucida Sans Unicode"/>
                <a:cs typeface="Lucida Sans Unicode"/>
              </a:rPr>
              <a:t>: </a:t>
            </a:r>
            <a:r>
              <a:rPr dirty="0" sz="2000" spc="-5">
                <a:latin typeface="Lucida Sans Unicode"/>
                <a:cs typeface="Lucida Sans Unicode"/>
              </a:rPr>
              <a:t>Type</a:t>
            </a:r>
            <a:r>
              <a:rPr dirty="0" sz="2000" spc="-3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e.</a:t>
            </a:r>
            <a:endParaRPr sz="2000">
              <a:latin typeface="Lucida Sans Unicode"/>
              <a:cs typeface="Lucida Sans Unicode"/>
            </a:endParaRPr>
          </a:p>
          <a:p>
            <a:pPr marL="622300">
              <a:lnSpc>
                <a:spcPts val="2330"/>
              </a:lnSpc>
              <a:tabLst>
                <a:tab pos="3700779" algn="l"/>
              </a:tabLst>
            </a:pPr>
            <a:r>
              <a:rPr dirty="0" sz="2000" b="1">
                <a:latin typeface="Lucida Sans Unicode"/>
                <a:cs typeface="Lucida Sans Unicode"/>
              </a:rPr>
              <a:t>Method</a:t>
            </a:r>
            <a:r>
              <a:rPr dirty="0" sz="2000" spc="-30" b="1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Empty</a:t>
            </a:r>
            <a:r>
              <a:rPr dirty="0" sz="2000" spc="2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(boolean	flag)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844" y="4646548"/>
            <a:ext cx="6273165" cy="522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tabLst>
                <a:tab pos="895985" algn="l"/>
              </a:tabLst>
            </a:pPr>
            <a:r>
              <a:rPr dirty="0" sz="2000" b="1">
                <a:latin typeface="Lucida Sans Unicode"/>
                <a:cs typeface="Lucida Sans Unicode"/>
              </a:rPr>
              <a:t>input</a:t>
            </a:r>
            <a:r>
              <a:rPr dirty="0" sz="2000">
                <a:latin typeface="Lucida Sans Unicode"/>
                <a:cs typeface="Lucida Sans Unicode"/>
              </a:rPr>
              <a:t>:	</a:t>
            </a:r>
            <a:r>
              <a:rPr dirty="0" sz="2000" b="1">
                <a:latin typeface="Lucida Sans Unicode"/>
                <a:cs typeface="Lucida Sans Unicode"/>
              </a:rPr>
              <a:t>results</a:t>
            </a:r>
            <a:r>
              <a:rPr dirty="0" sz="2000">
                <a:latin typeface="Lucida Sans Unicode"/>
                <a:cs typeface="Lucida Sans Unicode"/>
              </a:rPr>
              <a:t>: </a:t>
            </a:r>
            <a:r>
              <a:rPr dirty="0" sz="2000" spc="-5">
                <a:latin typeface="Lucida Sans Unicode"/>
                <a:cs typeface="Lucida Sans Unicode"/>
              </a:rPr>
              <a:t>If Stack </a:t>
            </a:r>
            <a:r>
              <a:rPr dirty="0" sz="2000">
                <a:latin typeface="Lucida Sans Unicode"/>
                <a:cs typeface="Lucida Sans Unicode"/>
              </a:rPr>
              <a:t>S </a:t>
            </a:r>
            <a:r>
              <a:rPr dirty="0" sz="2000" spc="-5">
                <a:latin typeface="Lucida Sans Unicode"/>
                <a:cs typeface="Lucida Sans Unicode"/>
              </a:rPr>
              <a:t>is empty </a:t>
            </a:r>
            <a:r>
              <a:rPr dirty="0" sz="2000">
                <a:latin typeface="Lucida Sans Unicode"/>
                <a:cs typeface="Lucida Sans Unicode"/>
              </a:rPr>
              <a:t>then </a:t>
            </a:r>
            <a:r>
              <a:rPr dirty="0" sz="2000" spc="-5">
                <a:latin typeface="Lucida Sans Unicode"/>
                <a:cs typeface="Lucida Sans Unicode"/>
              </a:rPr>
              <a:t>flag</a:t>
            </a:r>
            <a:r>
              <a:rPr dirty="0" sz="2000" spc="-2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is</a:t>
            </a:r>
            <a:r>
              <a:rPr dirty="0" sz="2000" spc="1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true, 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otherwise false. </a:t>
            </a:r>
            <a:r>
              <a:rPr dirty="0" sz="2000" b="1">
                <a:latin typeface="Lucida Sans Unicode"/>
                <a:cs typeface="Lucida Sans Unicode"/>
              </a:rPr>
              <a:t>output</a:t>
            </a:r>
            <a:r>
              <a:rPr dirty="0" sz="2000">
                <a:latin typeface="Lucida Sans Unicode"/>
                <a:cs typeface="Lucida Sans Unicode"/>
              </a:rPr>
              <a:t>: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flag.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168" y="361188"/>
            <a:ext cx="697687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24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09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3" y="76200"/>
                </a:lnTo>
                <a:lnTo>
                  <a:pt x="46931" y="73627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58" y="73633"/>
                </a:lnTo>
                <a:lnTo>
                  <a:pt x="59563" y="76200"/>
                </a:lnTo>
                <a:lnTo>
                  <a:pt x="72331" y="73633"/>
                </a:lnTo>
                <a:lnTo>
                  <a:pt x="72390" y="38100"/>
                </a:lnTo>
                <a:close/>
              </a:path>
              <a:path w="118109" h="601345">
                <a:moveTo>
                  <a:pt x="72331" y="73633"/>
                </a:moveTo>
                <a:lnTo>
                  <a:pt x="59563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43217" y="3706876"/>
            <a:ext cx="591820" cy="609600"/>
          </a:xfrm>
          <a:custGeom>
            <a:avLst/>
            <a:gdLst/>
            <a:ahLst/>
            <a:cxnLst/>
            <a:rect l="l" t="t" r="r" b="b"/>
            <a:pathLst>
              <a:path w="591820" h="609600">
                <a:moveTo>
                  <a:pt x="0" y="304800"/>
                </a:moveTo>
                <a:lnTo>
                  <a:pt x="3872" y="255374"/>
                </a:lnTo>
                <a:lnTo>
                  <a:pt x="15082" y="208483"/>
                </a:lnTo>
                <a:lnTo>
                  <a:pt x="33021" y="164753"/>
                </a:lnTo>
                <a:lnTo>
                  <a:pt x="57078" y="124815"/>
                </a:lnTo>
                <a:lnTo>
                  <a:pt x="86645" y="89296"/>
                </a:lnTo>
                <a:lnTo>
                  <a:pt x="121112" y="58826"/>
                </a:lnTo>
                <a:lnTo>
                  <a:pt x="159868" y="34032"/>
                </a:lnTo>
                <a:lnTo>
                  <a:pt x="202305" y="15544"/>
                </a:lnTo>
                <a:lnTo>
                  <a:pt x="247813" y="3990"/>
                </a:lnTo>
                <a:lnTo>
                  <a:pt x="295782" y="0"/>
                </a:lnTo>
                <a:lnTo>
                  <a:pt x="343752" y="3990"/>
                </a:lnTo>
                <a:lnTo>
                  <a:pt x="389260" y="15544"/>
                </a:lnTo>
                <a:lnTo>
                  <a:pt x="431697" y="34032"/>
                </a:lnTo>
                <a:lnTo>
                  <a:pt x="470453" y="58826"/>
                </a:lnTo>
                <a:lnTo>
                  <a:pt x="504920" y="89296"/>
                </a:lnTo>
                <a:lnTo>
                  <a:pt x="534487" y="124815"/>
                </a:lnTo>
                <a:lnTo>
                  <a:pt x="558544" y="164753"/>
                </a:lnTo>
                <a:lnTo>
                  <a:pt x="576483" y="208483"/>
                </a:lnTo>
                <a:lnTo>
                  <a:pt x="587693" y="255374"/>
                </a:lnTo>
                <a:lnTo>
                  <a:pt x="591565" y="304800"/>
                </a:lnTo>
                <a:lnTo>
                  <a:pt x="587693" y="354256"/>
                </a:lnTo>
                <a:lnTo>
                  <a:pt x="576483" y="401165"/>
                </a:lnTo>
                <a:lnTo>
                  <a:pt x="558544" y="444902"/>
                </a:lnTo>
                <a:lnTo>
                  <a:pt x="534487" y="484839"/>
                </a:lnTo>
                <a:lnTo>
                  <a:pt x="504920" y="520350"/>
                </a:lnTo>
                <a:lnTo>
                  <a:pt x="470453" y="550810"/>
                </a:lnTo>
                <a:lnTo>
                  <a:pt x="431697" y="575591"/>
                </a:lnTo>
                <a:lnTo>
                  <a:pt x="389260" y="594067"/>
                </a:lnTo>
                <a:lnTo>
                  <a:pt x="343752" y="605612"/>
                </a:lnTo>
                <a:lnTo>
                  <a:pt x="295782" y="609600"/>
                </a:lnTo>
                <a:lnTo>
                  <a:pt x="247813" y="605612"/>
                </a:lnTo>
                <a:lnTo>
                  <a:pt x="202305" y="594067"/>
                </a:lnTo>
                <a:lnTo>
                  <a:pt x="159868" y="575591"/>
                </a:lnTo>
                <a:lnTo>
                  <a:pt x="121112" y="550810"/>
                </a:lnTo>
                <a:lnTo>
                  <a:pt x="86645" y="520350"/>
                </a:lnTo>
                <a:lnTo>
                  <a:pt x="57078" y="484839"/>
                </a:lnTo>
                <a:lnTo>
                  <a:pt x="33021" y="444902"/>
                </a:lnTo>
                <a:lnTo>
                  <a:pt x="15082" y="401165"/>
                </a:lnTo>
                <a:lnTo>
                  <a:pt x="3872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9400" y="3706876"/>
            <a:ext cx="319405" cy="310515"/>
          </a:xfrm>
          <a:custGeom>
            <a:avLst/>
            <a:gdLst/>
            <a:ahLst/>
            <a:cxnLst/>
            <a:rect l="l" t="t" r="r" b="b"/>
            <a:pathLst>
              <a:path w="319404" h="310514">
                <a:moveTo>
                  <a:pt x="22547" y="21927"/>
                </a:moveTo>
                <a:lnTo>
                  <a:pt x="26761" y="37082"/>
                </a:lnTo>
                <a:lnTo>
                  <a:pt x="308228" y="310515"/>
                </a:lnTo>
                <a:lnTo>
                  <a:pt x="319277" y="299085"/>
                </a:lnTo>
                <a:lnTo>
                  <a:pt x="37724" y="25687"/>
                </a:lnTo>
                <a:lnTo>
                  <a:pt x="22547" y="21927"/>
                </a:lnTo>
                <a:close/>
              </a:path>
              <a:path w="319404" h="310514">
                <a:moveTo>
                  <a:pt x="0" y="0"/>
                </a:moveTo>
                <a:lnTo>
                  <a:pt x="27304" y="98043"/>
                </a:lnTo>
                <a:lnTo>
                  <a:pt x="28448" y="102362"/>
                </a:lnTo>
                <a:lnTo>
                  <a:pt x="32893" y="104775"/>
                </a:lnTo>
                <a:lnTo>
                  <a:pt x="41275" y="102488"/>
                </a:lnTo>
                <a:lnTo>
                  <a:pt x="43815" y="98043"/>
                </a:lnTo>
                <a:lnTo>
                  <a:pt x="42545" y="93853"/>
                </a:lnTo>
                <a:lnTo>
                  <a:pt x="26761" y="37082"/>
                </a:lnTo>
                <a:lnTo>
                  <a:pt x="5715" y="16637"/>
                </a:lnTo>
                <a:lnTo>
                  <a:pt x="16764" y="5334"/>
                </a:lnTo>
                <a:lnTo>
                  <a:pt x="21501" y="5334"/>
                </a:lnTo>
                <a:lnTo>
                  <a:pt x="0" y="0"/>
                </a:lnTo>
                <a:close/>
              </a:path>
              <a:path w="319404" h="310514">
                <a:moveTo>
                  <a:pt x="21501" y="5334"/>
                </a:moveTo>
                <a:lnTo>
                  <a:pt x="16764" y="5334"/>
                </a:lnTo>
                <a:lnTo>
                  <a:pt x="37724" y="25687"/>
                </a:lnTo>
                <a:lnTo>
                  <a:pt x="99186" y="40893"/>
                </a:lnTo>
                <a:lnTo>
                  <a:pt x="103504" y="38354"/>
                </a:lnTo>
                <a:lnTo>
                  <a:pt x="104648" y="34162"/>
                </a:lnTo>
                <a:lnTo>
                  <a:pt x="105664" y="29844"/>
                </a:lnTo>
                <a:lnTo>
                  <a:pt x="103124" y="25526"/>
                </a:lnTo>
                <a:lnTo>
                  <a:pt x="98805" y="24511"/>
                </a:lnTo>
                <a:lnTo>
                  <a:pt x="21501" y="5334"/>
                </a:lnTo>
                <a:close/>
              </a:path>
              <a:path w="319404" h="310514">
                <a:moveTo>
                  <a:pt x="16764" y="5334"/>
                </a:moveTo>
                <a:lnTo>
                  <a:pt x="5715" y="16637"/>
                </a:lnTo>
                <a:lnTo>
                  <a:pt x="26761" y="37082"/>
                </a:lnTo>
                <a:lnTo>
                  <a:pt x="22547" y="21927"/>
                </a:lnTo>
                <a:lnTo>
                  <a:pt x="9398" y="18668"/>
                </a:lnTo>
                <a:lnTo>
                  <a:pt x="18923" y="8890"/>
                </a:lnTo>
                <a:lnTo>
                  <a:pt x="20426" y="8890"/>
                </a:lnTo>
                <a:lnTo>
                  <a:pt x="16764" y="5334"/>
                </a:lnTo>
                <a:close/>
              </a:path>
              <a:path w="319404" h="310514">
                <a:moveTo>
                  <a:pt x="20426" y="8890"/>
                </a:moveTo>
                <a:lnTo>
                  <a:pt x="18923" y="8890"/>
                </a:lnTo>
                <a:lnTo>
                  <a:pt x="22547" y="21927"/>
                </a:lnTo>
                <a:lnTo>
                  <a:pt x="37724" y="25687"/>
                </a:lnTo>
                <a:lnTo>
                  <a:pt x="20426" y="8890"/>
                </a:lnTo>
                <a:close/>
              </a:path>
              <a:path w="319404" h="310514">
                <a:moveTo>
                  <a:pt x="18923" y="8890"/>
                </a:moveTo>
                <a:lnTo>
                  <a:pt x="9398" y="18668"/>
                </a:lnTo>
                <a:lnTo>
                  <a:pt x="22547" y="21927"/>
                </a:lnTo>
                <a:lnTo>
                  <a:pt x="18923" y="889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82841" y="3531996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10400" y="3745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3745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51750" y="3971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09" h="601345">
                <a:moveTo>
                  <a:pt x="59690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90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59563" y="76200"/>
                </a:lnTo>
                <a:lnTo>
                  <a:pt x="74429" y="73211"/>
                </a:lnTo>
                <a:lnTo>
                  <a:pt x="86582" y="65055"/>
                </a:lnTo>
                <a:lnTo>
                  <a:pt x="87635" y="63500"/>
                </a:lnTo>
                <a:lnTo>
                  <a:pt x="46990" y="63500"/>
                </a:lnTo>
                <a:lnTo>
                  <a:pt x="46990" y="38100"/>
                </a:lnTo>
                <a:lnTo>
                  <a:pt x="97790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90" y="0"/>
                </a:lnTo>
                <a:close/>
              </a:path>
              <a:path w="118109" h="601345">
                <a:moveTo>
                  <a:pt x="72390" y="38100"/>
                </a:moveTo>
                <a:lnTo>
                  <a:pt x="46990" y="38100"/>
                </a:lnTo>
                <a:lnTo>
                  <a:pt x="46990" y="63500"/>
                </a:lnTo>
                <a:lnTo>
                  <a:pt x="72390" y="63500"/>
                </a:lnTo>
                <a:lnTo>
                  <a:pt x="72390" y="38100"/>
                </a:lnTo>
                <a:close/>
              </a:path>
              <a:path w="118109" h="601345">
                <a:moveTo>
                  <a:pt x="97790" y="38100"/>
                </a:moveTo>
                <a:lnTo>
                  <a:pt x="72390" y="38100"/>
                </a:lnTo>
                <a:lnTo>
                  <a:pt x="72390" y="63500"/>
                </a:lnTo>
                <a:lnTo>
                  <a:pt x="87635" y="63500"/>
                </a:lnTo>
                <a:lnTo>
                  <a:pt x="94781" y="52947"/>
                </a:lnTo>
                <a:lnTo>
                  <a:pt x="97790" y="38100"/>
                </a:lnTo>
                <a:close/>
              </a:path>
              <a:path w="118109" h="601345">
                <a:moveTo>
                  <a:pt x="72263" y="88900"/>
                </a:moveTo>
                <a:lnTo>
                  <a:pt x="46863" y="88900"/>
                </a:lnTo>
                <a:lnTo>
                  <a:pt x="46863" y="114300"/>
                </a:lnTo>
                <a:lnTo>
                  <a:pt x="72263" y="114300"/>
                </a:lnTo>
                <a:lnTo>
                  <a:pt x="72263" y="88900"/>
                </a:lnTo>
                <a:close/>
              </a:path>
              <a:path w="118109" h="601345">
                <a:moveTo>
                  <a:pt x="72263" y="139700"/>
                </a:moveTo>
                <a:lnTo>
                  <a:pt x="46863" y="139700"/>
                </a:lnTo>
                <a:lnTo>
                  <a:pt x="46735" y="165100"/>
                </a:lnTo>
                <a:lnTo>
                  <a:pt x="72135" y="165100"/>
                </a:lnTo>
                <a:lnTo>
                  <a:pt x="72263" y="139700"/>
                </a:lnTo>
                <a:close/>
              </a:path>
              <a:path w="118109" h="601345">
                <a:moveTo>
                  <a:pt x="72135" y="190500"/>
                </a:moveTo>
                <a:lnTo>
                  <a:pt x="46735" y="190500"/>
                </a:lnTo>
                <a:lnTo>
                  <a:pt x="46735" y="215900"/>
                </a:lnTo>
                <a:lnTo>
                  <a:pt x="72135" y="215900"/>
                </a:lnTo>
                <a:lnTo>
                  <a:pt x="72135" y="190500"/>
                </a:lnTo>
                <a:close/>
              </a:path>
              <a:path w="118109" h="601345">
                <a:moveTo>
                  <a:pt x="72008" y="241300"/>
                </a:moveTo>
                <a:lnTo>
                  <a:pt x="46608" y="241300"/>
                </a:lnTo>
                <a:lnTo>
                  <a:pt x="46608" y="266700"/>
                </a:lnTo>
                <a:lnTo>
                  <a:pt x="72008" y="266700"/>
                </a:lnTo>
                <a:lnTo>
                  <a:pt x="72008" y="241300"/>
                </a:lnTo>
                <a:close/>
              </a:path>
              <a:path w="118109" h="601345">
                <a:moveTo>
                  <a:pt x="72008" y="292100"/>
                </a:moveTo>
                <a:lnTo>
                  <a:pt x="46608" y="292100"/>
                </a:lnTo>
                <a:lnTo>
                  <a:pt x="46481" y="317500"/>
                </a:lnTo>
                <a:lnTo>
                  <a:pt x="71881" y="317500"/>
                </a:lnTo>
                <a:lnTo>
                  <a:pt x="72008" y="292100"/>
                </a:lnTo>
                <a:close/>
              </a:path>
              <a:path w="118109" h="601345">
                <a:moveTo>
                  <a:pt x="71881" y="342900"/>
                </a:moveTo>
                <a:lnTo>
                  <a:pt x="46481" y="342900"/>
                </a:lnTo>
                <a:lnTo>
                  <a:pt x="46481" y="368300"/>
                </a:lnTo>
                <a:lnTo>
                  <a:pt x="71881" y="368300"/>
                </a:lnTo>
                <a:lnTo>
                  <a:pt x="71881" y="342900"/>
                </a:lnTo>
                <a:close/>
              </a:path>
              <a:path w="118109" h="601345">
                <a:moveTo>
                  <a:pt x="71754" y="393700"/>
                </a:moveTo>
                <a:lnTo>
                  <a:pt x="46354" y="393700"/>
                </a:lnTo>
                <a:lnTo>
                  <a:pt x="46354" y="419100"/>
                </a:lnTo>
                <a:lnTo>
                  <a:pt x="71754" y="419100"/>
                </a:lnTo>
                <a:lnTo>
                  <a:pt x="71754" y="393700"/>
                </a:lnTo>
                <a:close/>
              </a:path>
              <a:path w="118109" h="601345">
                <a:moveTo>
                  <a:pt x="71754" y="444500"/>
                </a:moveTo>
                <a:lnTo>
                  <a:pt x="46354" y="444500"/>
                </a:lnTo>
                <a:lnTo>
                  <a:pt x="46227" y="469900"/>
                </a:lnTo>
                <a:lnTo>
                  <a:pt x="71627" y="469900"/>
                </a:lnTo>
                <a:lnTo>
                  <a:pt x="71754" y="444500"/>
                </a:lnTo>
                <a:close/>
              </a:path>
              <a:path w="118109" h="601345">
                <a:moveTo>
                  <a:pt x="14097" y="485013"/>
                </a:moveTo>
                <a:lnTo>
                  <a:pt x="8127" y="488569"/>
                </a:lnTo>
                <a:lnTo>
                  <a:pt x="2031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5950" y="571500"/>
                </a:lnTo>
                <a:lnTo>
                  <a:pt x="46100" y="571500"/>
                </a:lnTo>
                <a:lnTo>
                  <a:pt x="46100" y="546100"/>
                </a:lnTo>
                <a:lnTo>
                  <a:pt x="56153" y="546100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09" h="601345">
                <a:moveTo>
                  <a:pt x="56153" y="546100"/>
                </a:moveTo>
                <a:lnTo>
                  <a:pt x="46100" y="546100"/>
                </a:lnTo>
                <a:lnTo>
                  <a:pt x="46100" y="571500"/>
                </a:lnTo>
                <a:lnTo>
                  <a:pt x="71500" y="571500"/>
                </a:lnTo>
                <a:lnTo>
                  <a:pt x="71500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56153" y="546100"/>
                </a:lnTo>
                <a:close/>
              </a:path>
              <a:path w="118109" h="601345">
                <a:moveTo>
                  <a:pt x="90843" y="546100"/>
                </a:moveTo>
                <a:lnTo>
                  <a:pt x="71500" y="546100"/>
                </a:lnTo>
                <a:lnTo>
                  <a:pt x="71500" y="571500"/>
                </a:lnTo>
                <a:lnTo>
                  <a:pt x="75950" y="571500"/>
                </a:lnTo>
                <a:lnTo>
                  <a:pt x="90843" y="546100"/>
                </a:lnTo>
                <a:close/>
              </a:path>
              <a:path w="118109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09" h="601345">
                <a:moveTo>
                  <a:pt x="103758" y="485139"/>
                </a:moveTo>
                <a:lnTo>
                  <a:pt x="95884" y="487171"/>
                </a:lnTo>
                <a:lnTo>
                  <a:pt x="92455" y="493268"/>
                </a:lnTo>
                <a:lnTo>
                  <a:pt x="58813" y="550680"/>
                </a:lnTo>
                <a:lnTo>
                  <a:pt x="69723" y="569468"/>
                </a:lnTo>
                <a:lnTo>
                  <a:pt x="71500" y="569468"/>
                </a:lnTo>
                <a:lnTo>
                  <a:pt x="71500" y="546100"/>
                </a:lnTo>
                <a:lnTo>
                  <a:pt x="90843" y="546100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8" y="485139"/>
                </a:lnTo>
                <a:close/>
              </a:path>
              <a:path w="118109" h="601345">
                <a:moveTo>
                  <a:pt x="61497" y="546100"/>
                </a:moveTo>
                <a:lnTo>
                  <a:pt x="56153" y="546100"/>
                </a:lnTo>
                <a:lnTo>
                  <a:pt x="58813" y="550680"/>
                </a:lnTo>
                <a:lnTo>
                  <a:pt x="61497" y="546100"/>
                </a:lnTo>
                <a:close/>
              </a:path>
              <a:path w="118109" h="601345">
                <a:moveTo>
                  <a:pt x="71627" y="495300"/>
                </a:moveTo>
                <a:lnTo>
                  <a:pt x="46227" y="495300"/>
                </a:lnTo>
                <a:lnTo>
                  <a:pt x="46227" y="520700"/>
                </a:lnTo>
                <a:lnTo>
                  <a:pt x="71627" y="520700"/>
                </a:lnTo>
                <a:lnTo>
                  <a:pt x="71627" y="4953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39000" y="3617214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457200" y="0"/>
                </a:moveTo>
                <a:lnTo>
                  <a:pt x="0" y="7620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62800" y="3693414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609600" y="685800"/>
                </a:lnTo>
              </a:path>
            </a:pathLst>
          </a:custGeom>
          <a:ln w="444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2248534"/>
            <a:ext cx="2859405" cy="12223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T</a:t>
            </a:r>
            <a:r>
              <a:rPr dirty="0" sz="24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560705" marR="5080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1473835" algn="l"/>
              </a:tabLst>
            </a:pP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e	=	top.data;  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top.next;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498469"/>
            <a:ext cx="2209800" cy="1194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1409" y="4528057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4146804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83417" y="3725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21226" y="4962905"/>
            <a:ext cx="158115" cy="792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1226" y="444106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1095" y="44637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5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4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2" y="92328"/>
                </a:lnTo>
                <a:lnTo>
                  <a:pt x="72335" y="71627"/>
                </a:lnTo>
                <a:lnTo>
                  <a:pt x="25145" y="71627"/>
                </a:lnTo>
                <a:lnTo>
                  <a:pt x="25145" y="46227"/>
                </a:lnTo>
                <a:lnTo>
                  <a:pt x="72117" y="46227"/>
                </a:lnTo>
                <a:lnTo>
                  <a:pt x="107822" y="25399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5" y="46227"/>
                </a:lnTo>
                <a:lnTo>
                  <a:pt x="25145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2" y="69849"/>
                </a:lnTo>
                <a:lnTo>
                  <a:pt x="31622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2" y="47878"/>
                </a:moveTo>
                <a:lnTo>
                  <a:pt x="31622" y="69849"/>
                </a:lnTo>
                <a:lnTo>
                  <a:pt x="50455" y="58864"/>
                </a:lnTo>
                <a:lnTo>
                  <a:pt x="31622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2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2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88102" y="43641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3011" y="16686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10" h="313055">
                <a:moveTo>
                  <a:pt x="315213" y="282321"/>
                </a:moveTo>
                <a:lnTo>
                  <a:pt x="310514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8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3" y="282321"/>
                </a:lnTo>
                <a:close/>
              </a:path>
              <a:path w="422910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5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10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6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8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10" h="313055">
                <a:moveTo>
                  <a:pt x="392016" y="290289"/>
                </a:moveTo>
                <a:lnTo>
                  <a:pt x="398525" y="305181"/>
                </a:lnTo>
                <a:lnTo>
                  <a:pt x="408177" y="291973"/>
                </a:lnTo>
                <a:lnTo>
                  <a:pt x="392016" y="290289"/>
                </a:lnTo>
                <a:close/>
              </a:path>
              <a:path w="422910" h="313055">
                <a:moveTo>
                  <a:pt x="384440" y="272956"/>
                </a:moveTo>
                <a:lnTo>
                  <a:pt x="392016" y="290289"/>
                </a:lnTo>
                <a:lnTo>
                  <a:pt x="408177" y="291973"/>
                </a:lnTo>
                <a:lnTo>
                  <a:pt x="398525" y="305181"/>
                </a:lnTo>
                <a:lnTo>
                  <a:pt x="404469" y="305181"/>
                </a:lnTo>
                <a:lnTo>
                  <a:pt x="412876" y="293750"/>
                </a:lnTo>
                <a:lnTo>
                  <a:pt x="384440" y="272956"/>
                </a:lnTo>
                <a:close/>
              </a:path>
              <a:path w="422910" h="313055">
                <a:moveTo>
                  <a:pt x="11175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43325" y="13938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30" marR="5080" indent="-100965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n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1354" y="1981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37457" y="2156586"/>
            <a:ext cx="717550" cy="1986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11785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</a:t>
            </a:r>
            <a:r>
              <a:rPr dirty="0" sz="1600" spc="-10">
                <a:latin typeface="Lucida Sans Unicode"/>
                <a:cs typeface="Lucida Sans Unicode"/>
              </a:rPr>
              <a:t>-</a:t>
            </a: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1310"/>
              </a:spcBef>
            </a:pPr>
            <a:r>
              <a:rPr dirty="0" sz="1600" spc="-5" b="1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 b="1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 b="1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1600" spc="-5" b="1">
                <a:latin typeface="Lucida Sans Unicode"/>
                <a:cs typeface="Lucida Sans Unicode"/>
              </a:rPr>
              <a:t>.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algn="ctr" marR="197485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2000">
                <a:latin typeface="SimSun"/>
                <a:cs typeface="SimSun"/>
              </a:rPr>
              <a:t>ArrayStack&lt;T&gt;</a:t>
            </a:r>
            <a:r>
              <a:rPr dirty="0" sz="2000" spc="-125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2479" y="1862304"/>
          <a:ext cx="2609215" cy="1094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266"/>
                <a:gridCol w="511010"/>
                <a:gridCol w="1111632"/>
              </a:tblGrid>
              <a:tr h="369121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spc="5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int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maxsize;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  <a:tr h="35619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 spc="1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int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>
                          <a:latin typeface="SimSun"/>
                          <a:cs typeface="SimSun"/>
                        </a:rPr>
                        <a:t>top;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  <a:tr h="36827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T[]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nodes;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3314319"/>
            <a:ext cx="5488305" cy="2080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ArrayStack</a:t>
            </a:r>
            <a:r>
              <a:rPr dirty="0" sz="2000" spc="-2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>
                <a:latin typeface="SimSun"/>
                <a:cs typeface="SimSun"/>
              </a:rPr>
              <a:t>ArrayStack(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2000">
                <a:latin typeface="SimSun"/>
                <a:cs typeface="SimSun"/>
              </a:rPr>
              <a:t>n)</a:t>
            </a:r>
            <a:r>
              <a:rPr dirty="0" sz="2000" spc="-120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  <a:p>
            <a:pPr marL="560705" marR="3396615">
              <a:lnSpc>
                <a:spcPts val="2810"/>
              </a:lnSpc>
              <a:spcBef>
                <a:spcPts val="145"/>
              </a:spcBef>
            </a:pPr>
            <a:r>
              <a:rPr dirty="0" sz="2000">
                <a:latin typeface="SimSun"/>
                <a:cs typeface="SimSun"/>
              </a:rPr>
              <a:t>maxsize =</a:t>
            </a:r>
            <a:r>
              <a:rPr dirty="0" sz="2000" spc="-114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n;  </a:t>
            </a:r>
            <a:r>
              <a:rPr dirty="0" sz="2000" spc="5">
                <a:latin typeface="SimSun"/>
                <a:cs typeface="SimSun"/>
              </a:rPr>
              <a:t>top </a:t>
            </a:r>
            <a:r>
              <a:rPr dirty="0" sz="2000">
                <a:latin typeface="SimSun"/>
                <a:cs typeface="SimSun"/>
              </a:rPr>
              <a:t>=</a:t>
            </a:r>
            <a:r>
              <a:rPr dirty="0" sz="2000" spc="-140"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-1;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29"/>
              </a:spcBef>
            </a:pPr>
            <a:r>
              <a:rPr dirty="0" sz="2000" spc="5">
                <a:latin typeface="SimSun"/>
                <a:cs typeface="SimSun"/>
              </a:rPr>
              <a:t>nodes </a:t>
            </a:r>
            <a:r>
              <a:rPr dirty="0" sz="2000">
                <a:latin typeface="SimSun"/>
                <a:cs typeface="SimSun"/>
              </a:rPr>
              <a:t>= </a:t>
            </a:r>
            <a:r>
              <a:rPr dirty="0" sz="2000" spc="5">
                <a:latin typeface="SimSun"/>
                <a:cs typeface="SimSun"/>
              </a:rPr>
              <a:t>(T[]) 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0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Object[n];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400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47" y="461772"/>
            <a:ext cx="7374635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2000">
                <a:latin typeface="SimSun"/>
                <a:cs typeface="SimSun"/>
              </a:rPr>
              <a:t>ArrayStack&lt;T&gt;</a:t>
            </a:r>
            <a:r>
              <a:rPr dirty="0" sz="2000" spc="-125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92479" y="1862304"/>
          <a:ext cx="2609215" cy="1094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266"/>
                <a:gridCol w="511010"/>
                <a:gridCol w="1111632"/>
              </a:tblGrid>
              <a:tr h="369121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spc="5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int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maxsize;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  <a:tr h="35619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 spc="1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int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2000">
                          <a:latin typeface="SimSun"/>
                          <a:cs typeface="SimSun"/>
                        </a:rPr>
                        <a:t>top;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  <a:tr h="368278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b="1">
                          <a:solidFill>
                            <a:srgbClr val="001F5F"/>
                          </a:solidFill>
                          <a:latin typeface="SimSun"/>
                          <a:cs typeface="SimSun"/>
                        </a:rPr>
                        <a:t>private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T[]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5">
                          <a:latin typeface="SimSun"/>
                          <a:cs typeface="SimSun"/>
                        </a:rPr>
                        <a:t>nodes;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3314319"/>
            <a:ext cx="5488305" cy="2080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ArrayStack</a:t>
            </a:r>
            <a:r>
              <a:rPr dirty="0" sz="2000" spc="-2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>
                <a:latin typeface="SimSun"/>
                <a:cs typeface="SimSun"/>
              </a:rPr>
              <a:t>ArrayStack(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2000">
                <a:latin typeface="SimSun"/>
                <a:cs typeface="SimSun"/>
              </a:rPr>
              <a:t>n)</a:t>
            </a:r>
            <a:r>
              <a:rPr dirty="0" sz="2000" spc="-120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  <a:p>
            <a:pPr marL="560705" marR="3396615">
              <a:lnSpc>
                <a:spcPts val="2810"/>
              </a:lnSpc>
              <a:spcBef>
                <a:spcPts val="145"/>
              </a:spcBef>
            </a:pPr>
            <a:r>
              <a:rPr dirty="0" sz="2000">
                <a:latin typeface="SimSun"/>
                <a:cs typeface="SimSun"/>
              </a:rPr>
              <a:t>maxsize =</a:t>
            </a:r>
            <a:r>
              <a:rPr dirty="0" sz="2000" spc="-114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n;  </a:t>
            </a:r>
            <a:r>
              <a:rPr dirty="0" sz="2000" spc="5">
                <a:latin typeface="SimSun"/>
                <a:cs typeface="SimSun"/>
              </a:rPr>
              <a:t>top </a:t>
            </a:r>
            <a:r>
              <a:rPr dirty="0" sz="2000">
                <a:latin typeface="SimSun"/>
                <a:cs typeface="SimSun"/>
              </a:rPr>
              <a:t>=</a:t>
            </a:r>
            <a:r>
              <a:rPr dirty="0" sz="2000" spc="-140"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-1;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29"/>
              </a:spcBef>
            </a:pPr>
            <a:r>
              <a:rPr dirty="0" sz="2000" spc="5">
                <a:latin typeface="SimSun"/>
                <a:cs typeface="SimSun"/>
              </a:rPr>
              <a:t>nodes </a:t>
            </a:r>
            <a:r>
              <a:rPr dirty="0" sz="2000">
                <a:latin typeface="SimSun"/>
                <a:cs typeface="SimSun"/>
              </a:rPr>
              <a:t>= </a:t>
            </a:r>
            <a:r>
              <a:rPr dirty="0" sz="2000" spc="5">
                <a:latin typeface="SimSun"/>
                <a:cs typeface="SimSun"/>
              </a:rPr>
              <a:t>(T[]) 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0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Object[n];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400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47" y="461772"/>
            <a:ext cx="7374635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8115" cy="846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903181"/>
            <a:ext cx="4544695" cy="291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995680" indent="-548640">
              <a:lnSpc>
                <a:spcPct val="113900"/>
              </a:lnSpc>
              <a:tabLst>
                <a:tab pos="224472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400">
                <a:latin typeface="SimSun"/>
                <a:cs typeface="SimSun"/>
              </a:rPr>
              <a:t>empty(){ 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top	==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-1;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boolean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full(){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  <a:tabLst>
                <a:tab pos="2244725" algn="l"/>
                <a:tab pos="4226560" algn="l"/>
              </a:tabLst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n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top	== maxsize -	1;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903181"/>
            <a:ext cx="3566160" cy="1243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</a:pP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public boolean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empty(){ 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return top ==</a:t>
            </a:r>
            <a:r>
              <a:rPr dirty="0" sz="2400" spc="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-1;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620389"/>
            <a:ext cx="340169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boolean</a:t>
            </a:r>
            <a:r>
              <a:rPr dirty="0" sz="24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full(){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54017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36356" y="45280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7609" y="5052821"/>
            <a:ext cx="42799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7788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450594" y="4036441"/>
            <a:ext cx="422465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1696085" algn="l"/>
                <a:tab pos="3677920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top	== maxsize -	1;</a:t>
            </a:r>
            <a:r>
              <a:rPr dirty="0" sz="2400" spc="-515">
                <a:latin typeface="SimSun"/>
                <a:cs typeface="SimSun"/>
              </a:rPr>
              <a:t> </a:t>
            </a:r>
            <a:r>
              <a:rPr dirty="0" baseline="48611" sz="2400" spc="-7">
                <a:latin typeface="Lucida Sans Unicode"/>
                <a:cs typeface="Lucida Sans Unicode"/>
              </a:rPr>
              <a:t>0</a:t>
            </a:r>
            <a:endParaRPr baseline="48611" sz="2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662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662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2434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46495" y="34731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5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4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2" y="92328"/>
                </a:lnTo>
                <a:lnTo>
                  <a:pt x="72335" y="71627"/>
                </a:lnTo>
                <a:lnTo>
                  <a:pt x="25145" y="71627"/>
                </a:lnTo>
                <a:lnTo>
                  <a:pt x="25145" y="46227"/>
                </a:lnTo>
                <a:lnTo>
                  <a:pt x="72117" y="46227"/>
                </a:lnTo>
                <a:lnTo>
                  <a:pt x="107822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5" y="46227"/>
                </a:lnTo>
                <a:lnTo>
                  <a:pt x="25145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2" y="69850"/>
                </a:lnTo>
                <a:lnTo>
                  <a:pt x="31622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2" y="47878"/>
                </a:moveTo>
                <a:lnTo>
                  <a:pt x="31622" y="69850"/>
                </a:lnTo>
                <a:lnTo>
                  <a:pt x="50455" y="58864"/>
                </a:lnTo>
                <a:lnTo>
                  <a:pt x="31622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2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2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83502" y="33732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84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10" h="313055">
                <a:moveTo>
                  <a:pt x="315213" y="282321"/>
                </a:moveTo>
                <a:lnTo>
                  <a:pt x="310514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8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3" y="282321"/>
                </a:lnTo>
                <a:close/>
              </a:path>
              <a:path w="422910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5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10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6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8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10" h="313055">
                <a:moveTo>
                  <a:pt x="392016" y="290289"/>
                </a:moveTo>
                <a:lnTo>
                  <a:pt x="398525" y="305181"/>
                </a:lnTo>
                <a:lnTo>
                  <a:pt x="408177" y="291973"/>
                </a:lnTo>
                <a:lnTo>
                  <a:pt x="392016" y="290289"/>
                </a:lnTo>
                <a:close/>
              </a:path>
              <a:path w="422910" h="313055">
                <a:moveTo>
                  <a:pt x="384440" y="272956"/>
                </a:moveTo>
                <a:lnTo>
                  <a:pt x="392016" y="290289"/>
                </a:lnTo>
                <a:lnTo>
                  <a:pt x="408177" y="291973"/>
                </a:lnTo>
                <a:lnTo>
                  <a:pt x="398525" y="305181"/>
                </a:lnTo>
                <a:lnTo>
                  <a:pt x="404469" y="305181"/>
                </a:lnTo>
                <a:lnTo>
                  <a:pt x="412876" y="293750"/>
                </a:lnTo>
                <a:lnTo>
                  <a:pt x="384440" y="272956"/>
                </a:lnTo>
                <a:close/>
              </a:path>
              <a:path w="422910" h="313055">
                <a:moveTo>
                  <a:pt x="11175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039105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5749797" y="5052821"/>
            <a:ext cx="49149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903181"/>
            <a:ext cx="3554095" cy="1243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24472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400">
                <a:latin typeface="SimSun"/>
                <a:cs typeface="SimSun"/>
              </a:rPr>
              <a:t>empty(){ 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top	==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-1;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620389"/>
            <a:ext cx="341249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public boolean</a:t>
            </a:r>
            <a:r>
              <a:rPr dirty="0" sz="24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full(){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54017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99094" y="2406395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436356" y="23064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47609" y="5052821"/>
            <a:ext cx="42799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7788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16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450594" y="4036441"/>
            <a:ext cx="422465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return top ==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maxsize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-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1;</a:t>
            </a:r>
            <a:r>
              <a:rPr dirty="0" sz="2400" spc="-5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aseline="48611" sz="2400" spc="-7">
                <a:latin typeface="Lucida Sans Unicode"/>
                <a:cs typeface="Lucida Sans Unicode"/>
              </a:rPr>
              <a:t>0</a:t>
            </a:r>
            <a:endParaRPr baseline="48611" sz="2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1662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1662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12434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46495" y="2939795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5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4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2" y="92328"/>
                </a:lnTo>
                <a:lnTo>
                  <a:pt x="72335" y="71627"/>
                </a:lnTo>
                <a:lnTo>
                  <a:pt x="25145" y="71627"/>
                </a:lnTo>
                <a:lnTo>
                  <a:pt x="25145" y="46227"/>
                </a:lnTo>
                <a:lnTo>
                  <a:pt x="72117" y="46227"/>
                </a:lnTo>
                <a:lnTo>
                  <a:pt x="107822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4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5" y="46227"/>
                </a:lnTo>
                <a:lnTo>
                  <a:pt x="25145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2" y="69850"/>
                </a:lnTo>
                <a:lnTo>
                  <a:pt x="31622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2" y="47878"/>
                </a:moveTo>
                <a:lnTo>
                  <a:pt x="31622" y="69850"/>
                </a:lnTo>
                <a:lnTo>
                  <a:pt x="50455" y="58864"/>
                </a:lnTo>
                <a:lnTo>
                  <a:pt x="31622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2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2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83502" y="28398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84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10" h="313055">
                <a:moveTo>
                  <a:pt x="315213" y="282321"/>
                </a:moveTo>
                <a:lnTo>
                  <a:pt x="310514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8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3" y="282321"/>
                </a:lnTo>
                <a:close/>
              </a:path>
              <a:path w="422910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5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10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6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8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10" h="313055">
                <a:moveTo>
                  <a:pt x="392016" y="290289"/>
                </a:moveTo>
                <a:lnTo>
                  <a:pt x="398525" y="305181"/>
                </a:lnTo>
                <a:lnTo>
                  <a:pt x="408177" y="291973"/>
                </a:lnTo>
                <a:lnTo>
                  <a:pt x="392016" y="290289"/>
                </a:lnTo>
                <a:close/>
              </a:path>
              <a:path w="422910" h="313055">
                <a:moveTo>
                  <a:pt x="384440" y="272956"/>
                </a:moveTo>
                <a:lnTo>
                  <a:pt x="392016" y="290289"/>
                </a:lnTo>
                <a:lnTo>
                  <a:pt x="408177" y="291973"/>
                </a:lnTo>
                <a:lnTo>
                  <a:pt x="398525" y="305181"/>
                </a:lnTo>
                <a:lnTo>
                  <a:pt x="404469" y="305181"/>
                </a:lnTo>
                <a:lnTo>
                  <a:pt x="412876" y="293750"/>
                </a:lnTo>
                <a:lnTo>
                  <a:pt x="384440" y="272956"/>
                </a:lnTo>
                <a:close/>
              </a:path>
              <a:path w="422910" h="313055">
                <a:moveTo>
                  <a:pt x="11175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039105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5749797" y="5052821"/>
            <a:ext cx="49149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600" spc="0" b="1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842221"/>
            <a:ext cx="3888104" cy="3327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 marR="239395" indent="-548640">
              <a:lnSpc>
                <a:spcPct val="113900"/>
              </a:lnSpc>
              <a:tabLst>
                <a:tab pos="3101975" algn="l"/>
                <a:tab pos="3182620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83105"/>
            <a:ext cx="7877809" cy="2021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 u="heavy">
                <a:latin typeface="Lucida Sans Unicode"/>
                <a:cs typeface="Lucida Sans Unicode"/>
              </a:rPr>
              <a:t>Operations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endParaRPr sz="2400">
              <a:latin typeface="Lucida Sans Unicode"/>
              <a:cs typeface="Lucida Sans Unicode"/>
            </a:endParaRPr>
          </a:p>
          <a:p>
            <a:pPr marL="622300" marR="3279140" indent="-610235">
              <a:lnSpc>
                <a:spcPct val="113900"/>
              </a:lnSpc>
              <a:spcBef>
                <a:spcPts val="5"/>
              </a:spcBef>
              <a:tabLst>
                <a:tab pos="622300" algn="l"/>
                <a:tab pos="2128520" algn="l"/>
              </a:tabLst>
            </a:pPr>
            <a:r>
              <a:rPr dirty="0" sz="1600" spc="10" b="1">
                <a:solidFill>
                  <a:srgbClr val="2CA1BE"/>
                </a:solidFill>
                <a:latin typeface="Lucida Sans Unicode"/>
                <a:cs typeface="Lucida Sans Unicode"/>
              </a:rPr>
              <a:t>4.	</a:t>
            </a:r>
            <a:r>
              <a:rPr dirty="0" sz="2400" b="1">
                <a:latin typeface="Lucida Sans Unicode"/>
                <a:cs typeface="Lucida Sans Unicode"/>
              </a:rPr>
              <a:t>Method </a:t>
            </a:r>
            <a:r>
              <a:rPr dirty="0" sz="2400" spc="-5">
                <a:latin typeface="Lucida Sans Unicode"/>
                <a:cs typeface="Lucida Sans Unicode"/>
              </a:rPr>
              <a:t>Full</a:t>
            </a:r>
            <a:r>
              <a:rPr dirty="0" sz="2400" spc="-7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(boolean</a:t>
            </a:r>
            <a:r>
              <a:rPr dirty="0" sz="2400" spc="-2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flag).  </a:t>
            </a:r>
            <a:r>
              <a:rPr dirty="0" sz="2400" b="1">
                <a:latin typeface="Lucida Sans Unicode"/>
                <a:cs typeface="Lucida Sans Unicode"/>
              </a:rPr>
              <a:t>requires</a:t>
            </a:r>
            <a:r>
              <a:rPr dirty="0" sz="2400">
                <a:latin typeface="Lucida Sans Unicode"/>
                <a:cs typeface="Lucida Sans Unicode"/>
              </a:rPr>
              <a:t>:	</a:t>
            </a:r>
            <a:r>
              <a:rPr dirty="0" sz="2400" spc="5" b="1">
                <a:latin typeface="Lucida Sans Unicode"/>
                <a:cs typeface="Lucida Sans Unicode"/>
              </a:rPr>
              <a:t>input</a:t>
            </a:r>
            <a:r>
              <a:rPr dirty="0" sz="2400" spc="5">
                <a:latin typeface="Lucida Sans Unicode"/>
                <a:cs typeface="Lucida Sans Unicode"/>
              </a:rPr>
              <a:t>:</a:t>
            </a:r>
            <a:r>
              <a:rPr dirty="0" sz="2400" spc="-14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622300" marR="5080">
              <a:lnSpc>
                <a:spcPct val="100000"/>
              </a:lnSpc>
              <a:spcBef>
                <a:spcPts val="395"/>
              </a:spcBef>
            </a:pPr>
            <a:r>
              <a:rPr dirty="0" sz="2400" b="1">
                <a:latin typeface="Lucida Sans Unicode"/>
                <a:cs typeface="Lucida Sans Unicode"/>
              </a:rPr>
              <a:t>results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If </a:t>
            </a:r>
            <a:r>
              <a:rPr dirty="0" sz="2400">
                <a:latin typeface="Lucida Sans Unicode"/>
                <a:cs typeface="Lucida Sans Unicode"/>
              </a:rPr>
              <a:t>S </a:t>
            </a:r>
            <a:r>
              <a:rPr dirty="0" sz="2400" spc="-5">
                <a:latin typeface="Lucida Sans Unicode"/>
                <a:cs typeface="Lucida Sans Unicode"/>
              </a:rPr>
              <a:t>is </a:t>
            </a:r>
            <a:r>
              <a:rPr dirty="0" sz="2400">
                <a:latin typeface="Lucida Sans Unicode"/>
                <a:cs typeface="Lucida Sans Unicode"/>
              </a:rPr>
              <a:t>full then </a:t>
            </a:r>
            <a:r>
              <a:rPr dirty="0" sz="2400" spc="-5">
                <a:latin typeface="Lucida Sans Unicode"/>
                <a:cs typeface="Lucida Sans Unicode"/>
              </a:rPr>
              <a:t>Full is true, otherwise Full  is </a:t>
            </a:r>
            <a:r>
              <a:rPr dirty="0" sz="2400">
                <a:latin typeface="Lucida Sans Unicode"/>
                <a:cs typeface="Lucida Sans Unicode"/>
              </a:rPr>
              <a:t>false. </a:t>
            </a:r>
            <a:r>
              <a:rPr dirty="0" sz="2400" spc="5" b="1">
                <a:latin typeface="Lucida Sans Unicode"/>
                <a:cs typeface="Lucida Sans Unicode"/>
              </a:rPr>
              <a:t>output</a:t>
            </a:r>
            <a:r>
              <a:rPr dirty="0" sz="2400" spc="5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flag.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168" y="361188"/>
            <a:ext cx="697687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6633209" y="3438525"/>
            <a:ext cx="1973580" cy="200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3975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 marR="52959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R="63373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53690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++top</a:t>
            </a:r>
            <a:r>
              <a:rPr dirty="0" sz="2400">
                <a:latin typeface="SimSun"/>
                <a:cs typeface="SimSun"/>
              </a:rPr>
              <a:t>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40065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399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39069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4826634" y="2308123"/>
            <a:ext cx="139763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++top 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nodes[S1]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6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nodes[++top]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09484" y="4303395"/>
            <a:ext cx="267970" cy="274320"/>
          </a:xfrm>
          <a:custGeom>
            <a:avLst/>
            <a:gdLst/>
            <a:ahLst/>
            <a:cxnLst/>
            <a:rect l="l" t="t" r="r" b="b"/>
            <a:pathLst>
              <a:path w="267970" h="274320">
                <a:moveTo>
                  <a:pt x="245646" y="22532"/>
                </a:moveTo>
                <a:lnTo>
                  <a:pt x="230451" y="26734"/>
                </a:lnTo>
                <a:lnTo>
                  <a:pt x="0" y="263016"/>
                </a:lnTo>
                <a:lnTo>
                  <a:pt x="11430" y="274192"/>
                </a:lnTo>
                <a:lnTo>
                  <a:pt x="241868" y="37687"/>
                </a:lnTo>
                <a:lnTo>
                  <a:pt x="245646" y="22532"/>
                </a:lnTo>
                <a:close/>
              </a:path>
              <a:path w="267970" h="274320">
                <a:moveTo>
                  <a:pt x="266163" y="5714"/>
                </a:moveTo>
                <a:lnTo>
                  <a:pt x="250951" y="5714"/>
                </a:lnTo>
                <a:lnTo>
                  <a:pt x="262255" y="16763"/>
                </a:lnTo>
                <a:lnTo>
                  <a:pt x="241868" y="37687"/>
                </a:lnTo>
                <a:lnTo>
                  <a:pt x="227584" y="94995"/>
                </a:lnTo>
                <a:lnTo>
                  <a:pt x="226441" y="99186"/>
                </a:lnTo>
                <a:lnTo>
                  <a:pt x="229108" y="103504"/>
                </a:lnTo>
                <a:lnTo>
                  <a:pt x="233299" y="104520"/>
                </a:lnTo>
                <a:lnTo>
                  <a:pt x="237617" y="105663"/>
                </a:lnTo>
                <a:lnTo>
                  <a:pt x="241935" y="102996"/>
                </a:lnTo>
                <a:lnTo>
                  <a:pt x="242950" y="98805"/>
                </a:lnTo>
                <a:lnTo>
                  <a:pt x="266163" y="5714"/>
                </a:lnTo>
                <a:close/>
              </a:path>
              <a:path w="267970" h="274320">
                <a:moveTo>
                  <a:pt x="267589" y="0"/>
                </a:moveTo>
                <a:lnTo>
                  <a:pt x="169545" y="27177"/>
                </a:lnTo>
                <a:lnTo>
                  <a:pt x="165226" y="28320"/>
                </a:lnTo>
                <a:lnTo>
                  <a:pt x="162814" y="32638"/>
                </a:lnTo>
                <a:lnTo>
                  <a:pt x="163957" y="36956"/>
                </a:lnTo>
                <a:lnTo>
                  <a:pt x="165100" y="41147"/>
                </a:lnTo>
                <a:lnTo>
                  <a:pt x="169545" y="43560"/>
                </a:lnTo>
                <a:lnTo>
                  <a:pt x="230451" y="26734"/>
                </a:lnTo>
                <a:lnTo>
                  <a:pt x="250951" y="5714"/>
                </a:lnTo>
                <a:lnTo>
                  <a:pt x="266163" y="5714"/>
                </a:lnTo>
                <a:lnTo>
                  <a:pt x="267589" y="0"/>
                </a:lnTo>
                <a:close/>
              </a:path>
              <a:path w="267970" h="274320">
                <a:moveTo>
                  <a:pt x="254719" y="9397"/>
                </a:moveTo>
                <a:lnTo>
                  <a:pt x="248920" y="9397"/>
                </a:lnTo>
                <a:lnTo>
                  <a:pt x="258699" y="18922"/>
                </a:lnTo>
                <a:lnTo>
                  <a:pt x="245646" y="22532"/>
                </a:lnTo>
                <a:lnTo>
                  <a:pt x="241868" y="37687"/>
                </a:lnTo>
                <a:lnTo>
                  <a:pt x="262255" y="16763"/>
                </a:lnTo>
                <a:lnTo>
                  <a:pt x="254719" y="9397"/>
                </a:lnTo>
                <a:close/>
              </a:path>
              <a:path w="267970" h="274320">
                <a:moveTo>
                  <a:pt x="250951" y="5714"/>
                </a:moveTo>
                <a:lnTo>
                  <a:pt x="230451" y="26734"/>
                </a:lnTo>
                <a:lnTo>
                  <a:pt x="245646" y="22532"/>
                </a:lnTo>
                <a:lnTo>
                  <a:pt x="248920" y="9397"/>
                </a:lnTo>
                <a:lnTo>
                  <a:pt x="254719" y="9397"/>
                </a:lnTo>
                <a:lnTo>
                  <a:pt x="250951" y="5714"/>
                </a:lnTo>
                <a:close/>
              </a:path>
              <a:path w="267970" h="274320">
                <a:moveTo>
                  <a:pt x="248920" y="9397"/>
                </a:moveTo>
                <a:lnTo>
                  <a:pt x="245646" y="22532"/>
                </a:lnTo>
                <a:lnTo>
                  <a:pt x="258699" y="18922"/>
                </a:lnTo>
                <a:lnTo>
                  <a:pt x="248920" y="9397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98968" y="3783076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33209" y="4539995"/>
            <a:ext cx="1331595" cy="904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13664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99094" y="40065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399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36356" y="39069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4826634" y="2308123"/>
            <a:ext cx="139763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++top 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nodes[S1]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6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40065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399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39069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53690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++top</a:t>
            </a:r>
            <a:r>
              <a:rPr dirty="0" sz="2400">
                <a:latin typeface="SimSun"/>
                <a:cs typeface="SimSun"/>
              </a:rPr>
              <a:t>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34731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33732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4826634" y="2308123"/>
            <a:ext cx="139763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++top 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nodes[S1]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6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e){  </a:t>
            </a:r>
            <a:r>
              <a:rPr dirty="0" sz="2400" spc="-5" b="1">
                <a:solidFill>
                  <a:srgbClr val="FF0000"/>
                </a:solidFill>
                <a:latin typeface="SimSun"/>
                <a:cs typeface="SimSun"/>
              </a:rPr>
              <a:t>nodes[++top]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400" spc="-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99094" y="34731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436356" y="33732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35443" y="3726941"/>
            <a:ext cx="308610" cy="166370"/>
          </a:xfrm>
          <a:custGeom>
            <a:avLst/>
            <a:gdLst/>
            <a:ahLst/>
            <a:cxnLst/>
            <a:rect l="l" t="t" r="r" b="b"/>
            <a:pathLst>
              <a:path w="308609" h="166370">
                <a:moveTo>
                  <a:pt x="264311" y="19932"/>
                </a:moveTo>
                <a:lnTo>
                  <a:pt x="0" y="152145"/>
                </a:lnTo>
                <a:lnTo>
                  <a:pt x="7111" y="166369"/>
                </a:lnTo>
                <a:lnTo>
                  <a:pt x="271601" y="34067"/>
                </a:lnTo>
                <a:lnTo>
                  <a:pt x="280173" y="20962"/>
                </a:lnTo>
                <a:lnTo>
                  <a:pt x="264311" y="19932"/>
                </a:lnTo>
                <a:close/>
              </a:path>
              <a:path w="308609" h="166370">
                <a:moveTo>
                  <a:pt x="306402" y="6730"/>
                </a:moveTo>
                <a:lnTo>
                  <a:pt x="290702" y="6730"/>
                </a:lnTo>
                <a:lnTo>
                  <a:pt x="297814" y="20954"/>
                </a:lnTo>
                <a:lnTo>
                  <a:pt x="271601" y="34067"/>
                </a:lnTo>
                <a:lnTo>
                  <a:pt x="236981" y="86994"/>
                </a:lnTo>
                <a:lnTo>
                  <a:pt x="237998" y="91947"/>
                </a:lnTo>
                <a:lnTo>
                  <a:pt x="245363" y="96773"/>
                </a:lnTo>
                <a:lnTo>
                  <a:pt x="250316" y="95757"/>
                </a:lnTo>
                <a:lnTo>
                  <a:pt x="252686" y="91947"/>
                </a:lnTo>
                <a:lnTo>
                  <a:pt x="308355" y="6857"/>
                </a:lnTo>
                <a:lnTo>
                  <a:pt x="306402" y="6730"/>
                </a:lnTo>
                <a:close/>
              </a:path>
              <a:path w="308609" h="166370">
                <a:moveTo>
                  <a:pt x="280173" y="20962"/>
                </a:moveTo>
                <a:lnTo>
                  <a:pt x="271601" y="34067"/>
                </a:lnTo>
                <a:lnTo>
                  <a:pt x="296037" y="21843"/>
                </a:lnTo>
                <a:lnTo>
                  <a:pt x="293750" y="21843"/>
                </a:lnTo>
                <a:lnTo>
                  <a:pt x="280173" y="20962"/>
                </a:lnTo>
                <a:close/>
              </a:path>
              <a:path w="308609" h="166370">
                <a:moveTo>
                  <a:pt x="287654" y="9524"/>
                </a:moveTo>
                <a:lnTo>
                  <a:pt x="280173" y="20962"/>
                </a:lnTo>
                <a:lnTo>
                  <a:pt x="293750" y="21843"/>
                </a:lnTo>
                <a:lnTo>
                  <a:pt x="287654" y="9524"/>
                </a:lnTo>
                <a:close/>
              </a:path>
              <a:path w="308609" h="166370">
                <a:moveTo>
                  <a:pt x="292100" y="9524"/>
                </a:moveTo>
                <a:lnTo>
                  <a:pt x="287654" y="9524"/>
                </a:lnTo>
                <a:lnTo>
                  <a:pt x="293750" y="21843"/>
                </a:lnTo>
                <a:lnTo>
                  <a:pt x="296037" y="21843"/>
                </a:lnTo>
                <a:lnTo>
                  <a:pt x="297814" y="20954"/>
                </a:lnTo>
                <a:lnTo>
                  <a:pt x="292100" y="9524"/>
                </a:lnTo>
                <a:close/>
              </a:path>
              <a:path w="308609" h="166370">
                <a:moveTo>
                  <a:pt x="290702" y="6730"/>
                </a:moveTo>
                <a:lnTo>
                  <a:pt x="264311" y="19932"/>
                </a:lnTo>
                <a:lnTo>
                  <a:pt x="280178" y="20954"/>
                </a:lnTo>
                <a:lnTo>
                  <a:pt x="287654" y="9524"/>
                </a:lnTo>
                <a:lnTo>
                  <a:pt x="292100" y="9524"/>
                </a:lnTo>
                <a:lnTo>
                  <a:pt x="290702" y="6730"/>
                </a:lnTo>
                <a:close/>
              </a:path>
              <a:path w="308609" h="166370">
                <a:moveTo>
                  <a:pt x="202437" y="0"/>
                </a:moveTo>
                <a:lnTo>
                  <a:pt x="198627" y="3301"/>
                </a:lnTo>
                <a:lnTo>
                  <a:pt x="198120" y="12064"/>
                </a:lnTo>
                <a:lnTo>
                  <a:pt x="201422" y="15874"/>
                </a:lnTo>
                <a:lnTo>
                  <a:pt x="264311" y="19932"/>
                </a:lnTo>
                <a:lnTo>
                  <a:pt x="290702" y="6730"/>
                </a:lnTo>
                <a:lnTo>
                  <a:pt x="306402" y="6730"/>
                </a:lnTo>
                <a:lnTo>
                  <a:pt x="202437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98968" y="3236214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90409" y="3839845"/>
            <a:ext cx="11048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3" name="object 23"/>
          <p:cNvSpPr txBox="1"/>
          <p:nvPr/>
        </p:nvSpPr>
        <p:spPr>
          <a:xfrm>
            <a:off x="4826634" y="2308123"/>
            <a:ext cx="1397635" cy="604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++top 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nodes[S1]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6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34731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33732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904615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24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nodes[top</a:t>
            </a:r>
            <a:r>
              <a:rPr dirty="0" sz="2400">
                <a:latin typeface="SimSun"/>
                <a:cs typeface="SimSun"/>
              </a:rPr>
              <a:t>--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99094" y="34731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400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50"/>
                </a:lnTo>
                <a:lnTo>
                  <a:pt x="31623" y="69850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50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50"/>
                </a:lnTo>
                <a:lnTo>
                  <a:pt x="69287" y="69850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36356" y="33732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24600" y="3650869"/>
            <a:ext cx="1223645" cy="768985"/>
          </a:xfrm>
          <a:custGeom>
            <a:avLst/>
            <a:gdLst/>
            <a:ahLst/>
            <a:cxnLst/>
            <a:rect l="l" t="t" r="r" b="b"/>
            <a:pathLst>
              <a:path w="1223645" h="768985">
                <a:moveTo>
                  <a:pt x="54228" y="673226"/>
                </a:moveTo>
                <a:lnTo>
                  <a:pt x="49402" y="674750"/>
                </a:lnTo>
                <a:lnTo>
                  <a:pt x="47371" y="678560"/>
                </a:lnTo>
                <a:lnTo>
                  <a:pt x="0" y="768730"/>
                </a:lnTo>
                <a:lnTo>
                  <a:pt x="55102" y="767079"/>
                </a:lnTo>
                <a:lnTo>
                  <a:pt x="17525" y="767079"/>
                </a:lnTo>
                <a:lnTo>
                  <a:pt x="9144" y="753617"/>
                </a:lnTo>
                <a:lnTo>
                  <a:pt x="34018" y="738072"/>
                </a:lnTo>
                <a:lnTo>
                  <a:pt x="61467" y="686053"/>
                </a:lnTo>
                <a:lnTo>
                  <a:pt x="63500" y="682116"/>
                </a:lnTo>
                <a:lnTo>
                  <a:pt x="61975" y="677290"/>
                </a:lnTo>
                <a:lnTo>
                  <a:pt x="58038" y="675258"/>
                </a:lnTo>
                <a:lnTo>
                  <a:pt x="54228" y="673226"/>
                </a:lnTo>
                <a:close/>
              </a:path>
              <a:path w="1223645" h="768985">
                <a:moveTo>
                  <a:pt x="34018" y="738072"/>
                </a:moveTo>
                <a:lnTo>
                  <a:pt x="9144" y="753617"/>
                </a:lnTo>
                <a:lnTo>
                  <a:pt x="17525" y="767079"/>
                </a:lnTo>
                <a:lnTo>
                  <a:pt x="22403" y="764031"/>
                </a:lnTo>
                <a:lnTo>
                  <a:pt x="20320" y="764031"/>
                </a:lnTo>
                <a:lnTo>
                  <a:pt x="13080" y="752474"/>
                </a:lnTo>
                <a:lnTo>
                  <a:pt x="26634" y="752065"/>
                </a:lnTo>
                <a:lnTo>
                  <a:pt x="34018" y="738072"/>
                </a:lnTo>
                <a:close/>
              </a:path>
              <a:path w="1223645" h="768985">
                <a:moveTo>
                  <a:pt x="105663" y="749680"/>
                </a:moveTo>
                <a:lnTo>
                  <a:pt x="42306" y="751593"/>
                </a:lnTo>
                <a:lnTo>
                  <a:pt x="17525" y="767079"/>
                </a:lnTo>
                <a:lnTo>
                  <a:pt x="55102" y="767079"/>
                </a:lnTo>
                <a:lnTo>
                  <a:pt x="106172" y="765555"/>
                </a:lnTo>
                <a:lnTo>
                  <a:pt x="109600" y="761872"/>
                </a:lnTo>
                <a:lnTo>
                  <a:pt x="109347" y="753109"/>
                </a:lnTo>
                <a:lnTo>
                  <a:pt x="105663" y="749680"/>
                </a:lnTo>
                <a:close/>
              </a:path>
              <a:path w="1223645" h="768985">
                <a:moveTo>
                  <a:pt x="26634" y="752065"/>
                </a:moveTo>
                <a:lnTo>
                  <a:pt x="13080" y="752474"/>
                </a:lnTo>
                <a:lnTo>
                  <a:pt x="20320" y="764031"/>
                </a:lnTo>
                <a:lnTo>
                  <a:pt x="26634" y="752065"/>
                </a:lnTo>
                <a:close/>
              </a:path>
              <a:path w="1223645" h="768985">
                <a:moveTo>
                  <a:pt x="42306" y="751593"/>
                </a:moveTo>
                <a:lnTo>
                  <a:pt x="26634" y="752065"/>
                </a:lnTo>
                <a:lnTo>
                  <a:pt x="20320" y="764031"/>
                </a:lnTo>
                <a:lnTo>
                  <a:pt x="22403" y="764031"/>
                </a:lnTo>
                <a:lnTo>
                  <a:pt x="42306" y="751593"/>
                </a:lnTo>
                <a:close/>
              </a:path>
              <a:path w="1223645" h="768985">
                <a:moveTo>
                  <a:pt x="1215008" y="0"/>
                </a:moveTo>
                <a:lnTo>
                  <a:pt x="34018" y="738072"/>
                </a:lnTo>
                <a:lnTo>
                  <a:pt x="26634" y="752065"/>
                </a:lnTo>
                <a:lnTo>
                  <a:pt x="42306" y="751593"/>
                </a:lnTo>
                <a:lnTo>
                  <a:pt x="1223391" y="13461"/>
                </a:lnTo>
                <a:lnTo>
                  <a:pt x="1215008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98968" y="3236214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26634" y="3454552"/>
            <a:ext cx="1694814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</a:t>
            </a:r>
            <a:r>
              <a:rPr dirty="0" sz="2000" spc="-22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nodes[top] 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top--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return</a:t>
            </a:r>
            <a:r>
              <a:rPr dirty="0" sz="16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S1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95725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top--</a:t>
            </a:r>
            <a:r>
              <a:rPr dirty="0" sz="2400">
                <a:latin typeface="SimSun"/>
                <a:cs typeface="SimSun"/>
              </a:rPr>
              <a:t>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99094" y="40181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36356" y="39184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24600" y="3650869"/>
            <a:ext cx="1223645" cy="768985"/>
          </a:xfrm>
          <a:custGeom>
            <a:avLst/>
            <a:gdLst/>
            <a:ahLst/>
            <a:cxnLst/>
            <a:rect l="l" t="t" r="r" b="b"/>
            <a:pathLst>
              <a:path w="1223645" h="768985">
                <a:moveTo>
                  <a:pt x="54228" y="673226"/>
                </a:moveTo>
                <a:lnTo>
                  <a:pt x="49402" y="674750"/>
                </a:lnTo>
                <a:lnTo>
                  <a:pt x="47371" y="678560"/>
                </a:lnTo>
                <a:lnTo>
                  <a:pt x="0" y="768730"/>
                </a:lnTo>
                <a:lnTo>
                  <a:pt x="55102" y="767079"/>
                </a:lnTo>
                <a:lnTo>
                  <a:pt x="17525" y="767079"/>
                </a:lnTo>
                <a:lnTo>
                  <a:pt x="9144" y="753617"/>
                </a:lnTo>
                <a:lnTo>
                  <a:pt x="34018" y="738072"/>
                </a:lnTo>
                <a:lnTo>
                  <a:pt x="61467" y="686053"/>
                </a:lnTo>
                <a:lnTo>
                  <a:pt x="63500" y="682116"/>
                </a:lnTo>
                <a:lnTo>
                  <a:pt x="61975" y="677290"/>
                </a:lnTo>
                <a:lnTo>
                  <a:pt x="58038" y="675258"/>
                </a:lnTo>
                <a:lnTo>
                  <a:pt x="54228" y="673226"/>
                </a:lnTo>
                <a:close/>
              </a:path>
              <a:path w="1223645" h="768985">
                <a:moveTo>
                  <a:pt x="34018" y="738072"/>
                </a:moveTo>
                <a:lnTo>
                  <a:pt x="9144" y="753617"/>
                </a:lnTo>
                <a:lnTo>
                  <a:pt x="17525" y="767079"/>
                </a:lnTo>
                <a:lnTo>
                  <a:pt x="22403" y="764031"/>
                </a:lnTo>
                <a:lnTo>
                  <a:pt x="20320" y="764031"/>
                </a:lnTo>
                <a:lnTo>
                  <a:pt x="13080" y="752474"/>
                </a:lnTo>
                <a:lnTo>
                  <a:pt x="26634" y="752065"/>
                </a:lnTo>
                <a:lnTo>
                  <a:pt x="34018" y="738072"/>
                </a:lnTo>
                <a:close/>
              </a:path>
              <a:path w="1223645" h="768985">
                <a:moveTo>
                  <a:pt x="105663" y="749680"/>
                </a:moveTo>
                <a:lnTo>
                  <a:pt x="42306" y="751593"/>
                </a:lnTo>
                <a:lnTo>
                  <a:pt x="17525" y="767079"/>
                </a:lnTo>
                <a:lnTo>
                  <a:pt x="55102" y="767079"/>
                </a:lnTo>
                <a:lnTo>
                  <a:pt x="106172" y="765555"/>
                </a:lnTo>
                <a:lnTo>
                  <a:pt x="109600" y="761872"/>
                </a:lnTo>
                <a:lnTo>
                  <a:pt x="109347" y="753109"/>
                </a:lnTo>
                <a:lnTo>
                  <a:pt x="105663" y="749680"/>
                </a:lnTo>
                <a:close/>
              </a:path>
              <a:path w="1223645" h="768985">
                <a:moveTo>
                  <a:pt x="26634" y="752065"/>
                </a:moveTo>
                <a:lnTo>
                  <a:pt x="13080" y="752474"/>
                </a:lnTo>
                <a:lnTo>
                  <a:pt x="20320" y="764031"/>
                </a:lnTo>
                <a:lnTo>
                  <a:pt x="26634" y="752065"/>
                </a:lnTo>
                <a:close/>
              </a:path>
              <a:path w="1223645" h="768985">
                <a:moveTo>
                  <a:pt x="42306" y="751593"/>
                </a:moveTo>
                <a:lnTo>
                  <a:pt x="26634" y="752065"/>
                </a:lnTo>
                <a:lnTo>
                  <a:pt x="20320" y="764031"/>
                </a:lnTo>
                <a:lnTo>
                  <a:pt x="22403" y="764031"/>
                </a:lnTo>
                <a:lnTo>
                  <a:pt x="42306" y="751593"/>
                </a:lnTo>
                <a:close/>
              </a:path>
              <a:path w="1223645" h="768985">
                <a:moveTo>
                  <a:pt x="1215008" y="0"/>
                </a:moveTo>
                <a:lnTo>
                  <a:pt x="34018" y="738072"/>
                </a:lnTo>
                <a:lnTo>
                  <a:pt x="26634" y="752065"/>
                </a:lnTo>
                <a:lnTo>
                  <a:pt x="42306" y="751593"/>
                </a:lnTo>
                <a:lnTo>
                  <a:pt x="1223391" y="13461"/>
                </a:lnTo>
                <a:lnTo>
                  <a:pt x="1215008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98968" y="3236214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26634" y="3454552"/>
            <a:ext cx="1694814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</a:t>
            </a:r>
            <a:r>
              <a:rPr dirty="0" sz="2000" spc="-22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nodes[top] 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top--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return</a:t>
            </a:r>
            <a:r>
              <a:rPr dirty="0" sz="16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S1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  <a:solidFill>
                      <a:srgbClr val="2CA1BE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9094" y="40181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436356" y="39184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53309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7295" y="1847850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8927"/>
                </a:lnTo>
                <a:lnTo>
                  <a:pt x="101091" y="117855"/>
                </a:lnTo>
                <a:lnTo>
                  <a:pt x="108838" y="115824"/>
                </a:lnTo>
                <a:lnTo>
                  <a:pt x="112394" y="109727"/>
                </a:lnTo>
                <a:lnTo>
                  <a:pt x="115824" y="103759"/>
                </a:lnTo>
                <a:lnTo>
                  <a:pt x="113791" y="95885"/>
                </a:lnTo>
                <a:lnTo>
                  <a:pt x="72117" y="71627"/>
                </a:lnTo>
                <a:lnTo>
                  <a:pt x="25145" y="71627"/>
                </a:lnTo>
                <a:lnTo>
                  <a:pt x="25145" y="46227"/>
                </a:lnTo>
                <a:lnTo>
                  <a:pt x="72117" y="46227"/>
                </a:lnTo>
                <a:lnTo>
                  <a:pt x="107822" y="25400"/>
                </a:lnTo>
                <a:lnTo>
                  <a:pt x="113791" y="21844"/>
                </a:lnTo>
                <a:lnTo>
                  <a:pt x="115824" y="14097"/>
                </a:lnTo>
                <a:lnTo>
                  <a:pt x="112394" y="8127"/>
                </a:lnTo>
                <a:lnTo>
                  <a:pt x="108838" y="2032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5" y="46227"/>
                </a:lnTo>
                <a:lnTo>
                  <a:pt x="25145" y="71627"/>
                </a:lnTo>
                <a:lnTo>
                  <a:pt x="72117" y="71627"/>
                </a:lnTo>
                <a:lnTo>
                  <a:pt x="69069" y="69850"/>
                </a:lnTo>
                <a:lnTo>
                  <a:pt x="31622" y="69850"/>
                </a:lnTo>
                <a:lnTo>
                  <a:pt x="31622" y="48005"/>
                </a:lnTo>
                <a:lnTo>
                  <a:pt x="69069" y="48005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346" y="58927"/>
                </a:lnTo>
                <a:lnTo>
                  <a:pt x="72117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2" y="48005"/>
                </a:moveTo>
                <a:lnTo>
                  <a:pt x="31622" y="69850"/>
                </a:lnTo>
                <a:lnTo>
                  <a:pt x="50346" y="58927"/>
                </a:lnTo>
                <a:lnTo>
                  <a:pt x="31622" y="48005"/>
                </a:lnTo>
                <a:close/>
              </a:path>
              <a:path w="382904" h="118110">
                <a:moveTo>
                  <a:pt x="50346" y="58927"/>
                </a:moveTo>
                <a:lnTo>
                  <a:pt x="31622" y="69850"/>
                </a:lnTo>
                <a:lnTo>
                  <a:pt x="69069" y="69850"/>
                </a:lnTo>
                <a:lnTo>
                  <a:pt x="50346" y="58927"/>
                </a:lnTo>
                <a:close/>
              </a:path>
              <a:path w="382904" h="118110">
                <a:moveTo>
                  <a:pt x="69069" y="48005"/>
                </a:moveTo>
                <a:lnTo>
                  <a:pt x="31622" y="48005"/>
                </a:lnTo>
                <a:lnTo>
                  <a:pt x="50346" y="58927"/>
                </a:lnTo>
                <a:lnTo>
                  <a:pt x="69069" y="48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64302" y="174777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9228" y="5747613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49646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399"/>
                </a:moveTo>
                <a:lnTo>
                  <a:pt x="914400" y="533399"/>
                </a:lnTo>
                <a:lnTo>
                  <a:pt x="914400" y="0"/>
                </a:lnTo>
                <a:lnTo>
                  <a:pt x="0" y="0"/>
                </a:lnTo>
                <a:lnTo>
                  <a:pt x="0" y="533399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95800" y="49646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9950" y="51902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10" h="601345">
                <a:moveTo>
                  <a:pt x="14097" y="485038"/>
                </a:moveTo>
                <a:lnTo>
                  <a:pt x="8127" y="488569"/>
                </a:lnTo>
                <a:lnTo>
                  <a:pt x="2032" y="492086"/>
                </a:lnTo>
                <a:lnTo>
                  <a:pt x="0" y="499859"/>
                </a:lnTo>
                <a:lnTo>
                  <a:pt x="3532" y="506107"/>
                </a:lnTo>
                <a:lnTo>
                  <a:pt x="58674" y="601027"/>
                </a:lnTo>
                <a:lnTo>
                  <a:pt x="73432" y="575843"/>
                </a:lnTo>
                <a:lnTo>
                  <a:pt x="46100" y="575805"/>
                </a:lnTo>
                <a:lnTo>
                  <a:pt x="46178" y="528924"/>
                </a:lnTo>
                <a:lnTo>
                  <a:pt x="24790" y="492086"/>
                </a:lnTo>
                <a:lnTo>
                  <a:pt x="21971" y="487095"/>
                </a:lnTo>
                <a:lnTo>
                  <a:pt x="14097" y="485038"/>
                </a:lnTo>
                <a:close/>
              </a:path>
              <a:path w="118110" h="601345">
                <a:moveTo>
                  <a:pt x="46178" y="528924"/>
                </a:moveTo>
                <a:lnTo>
                  <a:pt x="46100" y="575805"/>
                </a:lnTo>
                <a:lnTo>
                  <a:pt x="71500" y="575843"/>
                </a:lnTo>
                <a:lnTo>
                  <a:pt x="71511" y="569442"/>
                </a:lnTo>
                <a:lnTo>
                  <a:pt x="47878" y="569404"/>
                </a:lnTo>
                <a:lnTo>
                  <a:pt x="58832" y="550700"/>
                </a:lnTo>
                <a:lnTo>
                  <a:pt x="46178" y="528924"/>
                </a:lnTo>
                <a:close/>
              </a:path>
              <a:path w="118110" h="601345">
                <a:moveTo>
                  <a:pt x="103759" y="485190"/>
                </a:moveTo>
                <a:lnTo>
                  <a:pt x="95885" y="487222"/>
                </a:lnTo>
                <a:lnTo>
                  <a:pt x="92455" y="493280"/>
                </a:lnTo>
                <a:lnTo>
                  <a:pt x="71583" y="528924"/>
                </a:lnTo>
                <a:lnTo>
                  <a:pt x="71500" y="575843"/>
                </a:lnTo>
                <a:lnTo>
                  <a:pt x="73432" y="575843"/>
                </a:lnTo>
                <a:lnTo>
                  <a:pt x="117855" y="500062"/>
                </a:lnTo>
                <a:lnTo>
                  <a:pt x="115824" y="492277"/>
                </a:lnTo>
                <a:lnTo>
                  <a:pt x="109727" y="488734"/>
                </a:lnTo>
                <a:lnTo>
                  <a:pt x="103759" y="485190"/>
                </a:lnTo>
                <a:close/>
              </a:path>
              <a:path w="118110" h="601345">
                <a:moveTo>
                  <a:pt x="58832" y="550700"/>
                </a:moveTo>
                <a:lnTo>
                  <a:pt x="47878" y="569404"/>
                </a:lnTo>
                <a:lnTo>
                  <a:pt x="69723" y="569442"/>
                </a:lnTo>
                <a:lnTo>
                  <a:pt x="58832" y="550700"/>
                </a:lnTo>
                <a:close/>
              </a:path>
              <a:path w="118110" h="601345">
                <a:moveTo>
                  <a:pt x="71578" y="528932"/>
                </a:moveTo>
                <a:lnTo>
                  <a:pt x="58832" y="550700"/>
                </a:lnTo>
                <a:lnTo>
                  <a:pt x="69723" y="569442"/>
                </a:lnTo>
                <a:lnTo>
                  <a:pt x="71511" y="569442"/>
                </a:lnTo>
                <a:lnTo>
                  <a:pt x="71578" y="528932"/>
                </a:lnTo>
                <a:close/>
              </a:path>
              <a:path w="118110" h="601345">
                <a:moveTo>
                  <a:pt x="46931" y="73627"/>
                </a:moveTo>
                <a:lnTo>
                  <a:pt x="46183" y="528932"/>
                </a:lnTo>
                <a:lnTo>
                  <a:pt x="58832" y="550700"/>
                </a:lnTo>
                <a:lnTo>
                  <a:pt x="71578" y="528932"/>
                </a:lnTo>
                <a:lnTo>
                  <a:pt x="72327" y="76200"/>
                </a:lnTo>
                <a:lnTo>
                  <a:pt x="59562" y="76200"/>
                </a:lnTo>
                <a:lnTo>
                  <a:pt x="46931" y="73627"/>
                </a:lnTo>
                <a:close/>
              </a:path>
              <a:path w="118110" h="601345">
                <a:moveTo>
                  <a:pt x="72389" y="38100"/>
                </a:moveTo>
                <a:lnTo>
                  <a:pt x="46989" y="38100"/>
                </a:lnTo>
                <a:lnTo>
                  <a:pt x="46958" y="73633"/>
                </a:lnTo>
                <a:lnTo>
                  <a:pt x="59562" y="76200"/>
                </a:lnTo>
                <a:lnTo>
                  <a:pt x="72331" y="73633"/>
                </a:lnTo>
                <a:lnTo>
                  <a:pt x="72389" y="38100"/>
                </a:lnTo>
                <a:close/>
              </a:path>
              <a:path w="118110" h="601345">
                <a:moveTo>
                  <a:pt x="72331" y="73633"/>
                </a:moveTo>
                <a:lnTo>
                  <a:pt x="59562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10" h="601345">
                <a:moveTo>
                  <a:pt x="97789" y="38100"/>
                </a:moveTo>
                <a:lnTo>
                  <a:pt x="72389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89" y="38100"/>
                </a:lnTo>
                <a:close/>
              </a:path>
              <a:path w="118110" h="601345">
                <a:moveTo>
                  <a:pt x="59689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89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89" y="38100"/>
                </a:lnTo>
                <a:lnTo>
                  <a:pt x="97789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38600" y="2456307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95800" y="245630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9950" y="2681858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10" h="601345">
                <a:moveTo>
                  <a:pt x="14097" y="485013"/>
                </a:moveTo>
                <a:lnTo>
                  <a:pt x="8127" y="488568"/>
                </a:lnTo>
                <a:lnTo>
                  <a:pt x="2032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1090"/>
                </a:lnTo>
                <a:lnTo>
                  <a:pt x="73472" y="575817"/>
                </a:lnTo>
                <a:lnTo>
                  <a:pt x="46100" y="575817"/>
                </a:lnTo>
                <a:lnTo>
                  <a:pt x="46178" y="528922"/>
                </a:lnTo>
                <a:lnTo>
                  <a:pt x="24816" y="492125"/>
                </a:lnTo>
                <a:lnTo>
                  <a:pt x="21971" y="487171"/>
                </a:lnTo>
                <a:lnTo>
                  <a:pt x="14097" y="485013"/>
                </a:lnTo>
                <a:close/>
              </a:path>
              <a:path w="118110" h="601345">
                <a:moveTo>
                  <a:pt x="46178" y="528922"/>
                </a:moveTo>
                <a:lnTo>
                  <a:pt x="46100" y="575817"/>
                </a:lnTo>
                <a:lnTo>
                  <a:pt x="71500" y="575817"/>
                </a:lnTo>
                <a:lnTo>
                  <a:pt x="71511" y="569467"/>
                </a:lnTo>
                <a:lnTo>
                  <a:pt x="47878" y="569467"/>
                </a:lnTo>
                <a:lnTo>
                  <a:pt x="58841" y="550729"/>
                </a:lnTo>
                <a:lnTo>
                  <a:pt x="46178" y="528922"/>
                </a:lnTo>
                <a:close/>
              </a:path>
              <a:path w="118110" h="601345">
                <a:moveTo>
                  <a:pt x="103759" y="485266"/>
                </a:moveTo>
                <a:lnTo>
                  <a:pt x="95885" y="487299"/>
                </a:lnTo>
                <a:lnTo>
                  <a:pt x="92455" y="493267"/>
                </a:lnTo>
                <a:lnTo>
                  <a:pt x="71597" y="528922"/>
                </a:lnTo>
                <a:lnTo>
                  <a:pt x="71500" y="575817"/>
                </a:lnTo>
                <a:lnTo>
                  <a:pt x="73472" y="575817"/>
                </a:lnTo>
                <a:lnTo>
                  <a:pt x="114375" y="505967"/>
                </a:lnTo>
                <a:lnTo>
                  <a:pt x="117855" y="500125"/>
                </a:lnTo>
                <a:lnTo>
                  <a:pt x="115824" y="492251"/>
                </a:lnTo>
                <a:lnTo>
                  <a:pt x="109727" y="488823"/>
                </a:lnTo>
                <a:lnTo>
                  <a:pt x="103759" y="485266"/>
                </a:lnTo>
                <a:close/>
              </a:path>
              <a:path w="118110" h="601345">
                <a:moveTo>
                  <a:pt x="58841" y="550729"/>
                </a:moveTo>
                <a:lnTo>
                  <a:pt x="47878" y="569467"/>
                </a:lnTo>
                <a:lnTo>
                  <a:pt x="69723" y="569467"/>
                </a:lnTo>
                <a:lnTo>
                  <a:pt x="58841" y="550729"/>
                </a:lnTo>
                <a:close/>
              </a:path>
              <a:path w="118110" h="601345">
                <a:moveTo>
                  <a:pt x="71578" y="528956"/>
                </a:moveTo>
                <a:lnTo>
                  <a:pt x="58841" y="550729"/>
                </a:lnTo>
                <a:lnTo>
                  <a:pt x="69723" y="569467"/>
                </a:lnTo>
                <a:lnTo>
                  <a:pt x="71511" y="569467"/>
                </a:lnTo>
                <a:lnTo>
                  <a:pt x="71578" y="528956"/>
                </a:lnTo>
                <a:close/>
              </a:path>
              <a:path w="118110" h="601345">
                <a:moveTo>
                  <a:pt x="46931" y="73629"/>
                </a:moveTo>
                <a:lnTo>
                  <a:pt x="46251" y="485013"/>
                </a:lnTo>
                <a:lnTo>
                  <a:pt x="46197" y="528956"/>
                </a:lnTo>
                <a:lnTo>
                  <a:pt x="58841" y="550729"/>
                </a:lnTo>
                <a:lnTo>
                  <a:pt x="71578" y="528956"/>
                </a:lnTo>
                <a:lnTo>
                  <a:pt x="72327" y="76200"/>
                </a:lnTo>
                <a:lnTo>
                  <a:pt x="59562" y="76200"/>
                </a:lnTo>
                <a:lnTo>
                  <a:pt x="46931" y="73629"/>
                </a:lnTo>
                <a:close/>
              </a:path>
              <a:path w="118110" h="601345">
                <a:moveTo>
                  <a:pt x="72389" y="38100"/>
                </a:moveTo>
                <a:lnTo>
                  <a:pt x="46989" y="38100"/>
                </a:lnTo>
                <a:lnTo>
                  <a:pt x="46958" y="73635"/>
                </a:lnTo>
                <a:lnTo>
                  <a:pt x="59562" y="76200"/>
                </a:lnTo>
                <a:lnTo>
                  <a:pt x="72331" y="73635"/>
                </a:lnTo>
                <a:lnTo>
                  <a:pt x="72389" y="38100"/>
                </a:lnTo>
                <a:close/>
              </a:path>
              <a:path w="118110" h="601345">
                <a:moveTo>
                  <a:pt x="72331" y="73635"/>
                </a:moveTo>
                <a:lnTo>
                  <a:pt x="59562" y="76200"/>
                </a:lnTo>
                <a:lnTo>
                  <a:pt x="72327" y="76200"/>
                </a:lnTo>
                <a:lnTo>
                  <a:pt x="72331" y="73635"/>
                </a:lnTo>
                <a:close/>
              </a:path>
              <a:path w="118110" h="601345">
                <a:moveTo>
                  <a:pt x="97764" y="38100"/>
                </a:moveTo>
                <a:lnTo>
                  <a:pt x="72389" y="38100"/>
                </a:lnTo>
                <a:lnTo>
                  <a:pt x="72331" y="73635"/>
                </a:lnTo>
                <a:lnTo>
                  <a:pt x="74429" y="73213"/>
                </a:lnTo>
                <a:lnTo>
                  <a:pt x="86582" y="65071"/>
                </a:lnTo>
                <a:lnTo>
                  <a:pt x="94781" y="53000"/>
                </a:lnTo>
                <a:lnTo>
                  <a:pt x="97789" y="38226"/>
                </a:lnTo>
                <a:close/>
              </a:path>
              <a:path w="118110" h="601345">
                <a:moveTo>
                  <a:pt x="59689" y="0"/>
                </a:moveTo>
                <a:lnTo>
                  <a:pt x="44896" y="2988"/>
                </a:lnTo>
                <a:lnTo>
                  <a:pt x="32781" y="11144"/>
                </a:lnTo>
                <a:lnTo>
                  <a:pt x="24596" y="23252"/>
                </a:lnTo>
                <a:lnTo>
                  <a:pt x="21589" y="38100"/>
                </a:lnTo>
                <a:lnTo>
                  <a:pt x="24576" y="52893"/>
                </a:lnTo>
                <a:lnTo>
                  <a:pt x="32718" y="65008"/>
                </a:lnTo>
                <a:lnTo>
                  <a:pt x="44789" y="73193"/>
                </a:lnTo>
                <a:lnTo>
                  <a:pt x="46931" y="73629"/>
                </a:lnTo>
                <a:lnTo>
                  <a:pt x="46989" y="38100"/>
                </a:lnTo>
                <a:lnTo>
                  <a:pt x="97764" y="38100"/>
                </a:lnTo>
                <a:lnTo>
                  <a:pt x="94801" y="23360"/>
                </a:lnTo>
                <a:lnTo>
                  <a:pt x="86645" y="11207"/>
                </a:lnTo>
                <a:lnTo>
                  <a:pt x="74537" y="3008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38600" y="1627123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95800" y="1627123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9950" y="1852676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10" h="601344">
                <a:moveTo>
                  <a:pt x="14097" y="485013"/>
                </a:moveTo>
                <a:lnTo>
                  <a:pt x="8127" y="488569"/>
                </a:lnTo>
                <a:lnTo>
                  <a:pt x="2032" y="492125"/>
                </a:lnTo>
                <a:lnTo>
                  <a:pt x="0" y="499872"/>
                </a:lnTo>
                <a:lnTo>
                  <a:pt x="3502" y="506095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5"/>
                </a:lnTo>
                <a:lnTo>
                  <a:pt x="14097" y="485013"/>
                </a:lnTo>
                <a:close/>
              </a:path>
              <a:path w="118110" h="601344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10" h="601344">
                <a:moveTo>
                  <a:pt x="103759" y="485139"/>
                </a:moveTo>
                <a:lnTo>
                  <a:pt x="95885" y="487172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6"/>
                </a:lnTo>
                <a:lnTo>
                  <a:pt x="103759" y="485139"/>
                </a:lnTo>
                <a:close/>
              </a:path>
              <a:path w="118110" h="601344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10" h="601344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10" h="601344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2" y="76200"/>
                </a:lnTo>
                <a:lnTo>
                  <a:pt x="46931" y="73627"/>
                </a:lnTo>
                <a:close/>
              </a:path>
              <a:path w="118110" h="601344">
                <a:moveTo>
                  <a:pt x="72389" y="38100"/>
                </a:moveTo>
                <a:lnTo>
                  <a:pt x="46989" y="38100"/>
                </a:lnTo>
                <a:lnTo>
                  <a:pt x="46958" y="73633"/>
                </a:lnTo>
                <a:lnTo>
                  <a:pt x="59562" y="76200"/>
                </a:lnTo>
                <a:lnTo>
                  <a:pt x="72331" y="73633"/>
                </a:lnTo>
                <a:lnTo>
                  <a:pt x="72389" y="38100"/>
                </a:lnTo>
                <a:close/>
              </a:path>
              <a:path w="118110" h="601344">
                <a:moveTo>
                  <a:pt x="72331" y="73633"/>
                </a:moveTo>
                <a:lnTo>
                  <a:pt x="59562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10" h="601344">
                <a:moveTo>
                  <a:pt x="97789" y="38100"/>
                </a:moveTo>
                <a:lnTo>
                  <a:pt x="72389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89" y="38100"/>
                </a:lnTo>
                <a:close/>
              </a:path>
              <a:path w="118110" h="601344">
                <a:moveTo>
                  <a:pt x="59689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89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89" y="38100"/>
                </a:lnTo>
                <a:lnTo>
                  <a:pt x="97789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38600" y="32882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95800" y="32882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3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9950" y="35138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10" h="601345">
                <a:moveTo>
                  <a:pt x="14097" y="485013"/>
                </a:moveTo>
                <a:lnTo>
                  <a:pt x="8127" y="488569"/>
                </a:lnTo>
                <a:lnTo>
                  <a:pt x="2032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10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10" h="601345">
                <a:moveTo>
                  <a:pt x="103759" y="485139"/>
                </a:moveTo>
                <a:lnTo>
                  <a:pt x="95885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9" y="485139"/>
                </a:lnTo>
                <a:close/>
              </a:path>
              <a:path w="118110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10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10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2" y="76200"/>
                </a:lnTo>
                <a:lnTo>
                  <a:pt x="46931" y="73627"/>
                </a:lnTo>
                <a:close/>
              </a:path>
              <a:path w="118110" h="601345">
                <a:moveTo>
                  <a:pt x="72389" y="38100"/>
                </a:moveTo>
                <a:lnTo>
                  <a:pt x="46989" y="38100"/>
                </a:lnTo>
                <a:lnTo>
                  <a:pt x="46958" y="73633"/>
                </a:lnTo>
                <a:lnTo>
                  <a:pt x="59562" y="76200"/>
                </a:lnTo>
                <a:lnTo>
                  <a:pt x="72331" y="73633"/>
                </a:lnTo>
                <a:lnTo>
                  <a:pt x="72389" y="38100"/>
                </a:lnTo>
                <a:close/>
              </a:path>
              <a:path w="118110" h="601345">
                <a:moveTo>
                  <a:pt x="72331" y="73633"/>
                </a:moveTo>
                <a:lnTo>
                  <a:pt x="59562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10" h="601345">
                <a:moveTo>
                  <a:pt x="97789" y="38100"/>
                </a:moveTo>
                <a:lnTo>
                  <a:pt x="72389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89" y="38100"/>
                </a:lnTo>
                <a:close/>
              </a:path>
              <a:path w="118110" h="601345">
                <a:moveTo>
                  <a:pt x="59689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89" y="37973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89" y="38100"/>
                </a:lnTo>
                <a:lnTo>
                  <a:pt x="97789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38600" y="4126484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533400"/>
                </a:moveTo>
                <a:lnTo>
                  <a:pt x="914400" y="533400"/>
                </a:lnTo>
                <a:lnTo>
                  <a:pt x="9144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95800" y="4126484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9950" y="4352035"/>
            <a:ext cx="118110" cy="601345"/>
          </a:xfrm>
          <a:custGeom>
            <a:avLst/>
            <a:gdLst/>
            <a:ahLst/>
            <a:cxnLst/>
            <a:rect l="l" t="t" r="r" b="b"/>
            <a:pathLst>
              <a:path w="118110" h="601345">
                <a:moveTo>
                  <a:pt x="14097" y="485013"/>
                </a:moveTo>
                <a:lnTo>
                  <a:pt x="8127" y="488569"/>
                </a:lnTo>
                <a:lnTo>
                  <a:pt x="2032" y="492125"/>
                </a:lnTo>
                <a:lnTo>
                  <a:pt x="0" y="499871"/>
                </a:lnTo>
                <a:lnTo>
                  <a:pt x="3502" y="506094"/>
                </a:lnTo>
                <a:lnTo>
                  <a:pt x="58674" y="600963"/>
                </a:lnTo>
                <a:lnTo>
                  <a:pt x="73418" y="575818"/>
                </a:lnTo>
                <a:lnTo>
                  <a:pt x="46100" y="575818"/>
                </a:lnTo>
                <a:lnTo>
                  <a:pt x="46163" y="528896"/>
                </a:lnTo>
                <a:lnTo>
                  <a:pt x="25400" y="493140"/>
                </a:lnTo>
                <a:lnTo>
                  <a:pt x="21971" y="487044"/>
                </a:lnTo>
                <a:lnTo>
                  <a:pt x="14097" y="485013"/>
                </a:lnTo>
                <a:close/>
              </a:path>
              <a:path w="118110" h="601345">
                <a:moveTo>
                  <a:pt x="46178" y="528922"/>
                </a:moveTo>
                <a:lnTo>
                  <a:pt x="46100" y="575818"/>
                </a:lnTo>
                <a:lnTo>
                  <a:pt x="71500" y="575818"/>
                </a:lnTo>
                <a:lnTo>
                  <a:pt x="71511" y="569468"/>
                </a:lnTo>
                <a:lnTo>
                  <a:pt x="47878" y="569340"/>
                </a:lnTo>
                <a:lnTo>
                  <a:pt x="58813" y="550680"/>
                </a:lnTo>
                <a:lnTo>
                  <a:pt x="46178" y="528922"/>
                </a:lnTo>
                <a:close/>
              </a:path>
              <a:path w="118110" h="601345">
                <a:moveTo>
                  <a:pt x="103759" y="485139"/>
                </a:moveTo>
                <a:lnTo>
                  <a:pt x="95885" y="487171"/>
                </a:lnTo>
                <a:lnTo>
                  <a:pt x="92455" y="493268"/>
                </a:lnTo>
                <a:lnTo>
                  <a:pt x="71578" y="528896"/>
                </a:lnTo>
                <a:lnTo>
                  <a:pt x="71500" y="575818"/>
                </a:lnTo>
                <a:lnTo>
                  <a:pt x="73418" y="575818"/>
                </a:lnTo>
                <a:lnTo>
                  <a:pt x="114374" y="505968"/>
                </a:lnTo>
                <a:lnTo>
                  <a:pt x="117855" y="499999"/>
                </a:lnTo>
                <a:lnTo>
                  <a:pt x="115824" y="492251"/>
                </a:lnTo>
                <a:lnTo>
                  <a:pt x="109727" y="488695"/>
                </a:lnTo>
                <a:lnTo>
                  <a:pt x="103759" y="485139"/>
                </a:lnTo>
                <a:close/>
              </a:path>
              <a:path w="118110" h="601345">
                <a:moveTo>
                  <a:pt x="58813" y="550680"/>
                </a:moveTo>
                <a:lnTo>
                  <a:pt x="47878" y="569340"/>
                </a:lnTo>
                <a:lnTo>
                  <a:pt x="69723" y="569468"/>
                </a:lnTo>
                <a:lnTo>
                  <a:pt x="58813" y="550680"/>
                </a:lnTo>
                <a:close/>
              </a:path>
              <a:path w="118110" h="601345">
                <a:moveTo>
                  <a:pt x="71578" y="528896"/>
                </a:moveTo>
                <a:lnTo>
                  <a:pt x="58813" y="550680"/>
                </a:lnTo>
                <a:lnTo>
                  <a:pt x="69723" y="569468"/>
                </a:lnTo>
                <a:lnTo>
                  <a:pt x="71511" y="569468"/>
                </a:lnTo>
                <a:lnTo>
                  <a:pt x="71578" y="528896"/>
                </a:lnTo>
                <a:close/>
              </a:path>
              <a:path w="118110" h="601345">
                <a:moveTo>
                  <a:pt x="46931" y="73627"/>
                </a:moveTo>
                <a:lnTo>
                  <a:pt x="46178" y="528922"/>
                </a:lnTo>
                <a:lnTo>
                  <a:pt x="58813" y="550680"/>
                </a:lnTo>
                <a:lnTo>
                  <a:pt x="71563" y="528922"/>
                </a:lnTo>
                <a:lnTo>
                  <a:pt x="71651" y="485013"/>
                </a:lnTo>
                <a:lnTo>
                  <a:pt x="72327" y="76200"/>
                </a:lnTo>
                <a:lnTo>
                  <a:pt x="59562" y="76200"/>
                </a:lnTo>
                <a:lnTo>
                  <a:pt x="46931" y="73627"/>
                </a:lnTo>
                <a:close/>
              </a:path>
              <a:path w="118110" h="601345">
                <a:moveTo>
                  <a:pt x="72389" y="38100"/>
                </a:moveTo>
                <a:lnTo>
                  <a:pt x="46989" y="38100"/>
                </a:lnTo>
                <a:lnTo>
                  <a:pt x="46958" y="73633"/>
                </a:lnTo>
                <a:lnTo>
                  <a:pt x="59562" y="76200"/>
                </a:lnTo>
                <a:lnTo>
                  <a:pt x="72331" y="73633"/>
                </a:lnTo>
                <a:lnTo>
                  <a:pt x="72389" y="38100"/>
                </a:lnTo>
                <a:close/>
              </a:path>
              <a:path w="118110" h="601345">
                <a:moveTo>
                  <a:pt x="72331" y="73633"/>
                </a:moveTo>
                <a:lnTo>
                  <a:pt x="59562" y="76200"/>
                </a:lnTo>
                <a:lnTo>
                  <a:pt x="72327" y="76200"/>
                </a:lnTo>
                <a:lnTo>
                  <a:pt x="72331" y="73633"/>
                </a:lnTo>
                <a:close/>
              </a:path>
              <a:path w="118110" h="601345">
                <a:moveTo>
                  <a:pt x="97789" y="38100"/>
                </a:moveTo>
                <a:lnTo>
                  <a:pt x="72389" y="38100"/>
                </a:lnTo>
                <a:lnTo>
                  <a:pt x="72331" y="73633"/>
                </a:lnTo>
                <a:lnTo>
                  <a:pt x="74429" y="73211"/>
                </a:lnTo>
                <a:lnTo>
                  <a:pt x="86582" y="65055"/>
                </a:lnTo>
                <a:lnTo>
                  <a:pt x="94781" y="52947"/>
                </a:lnTo>
                <a:lnTo>
                  <a:pt x="97789" y="38100"/>
                </a:lnTo>
                <a:close/>
              </a:path>
              <a:path w="118110" h="601345">
                <a:moveTo>
                  <a:pt x="59689" y="0"/>
                </a:moveTo>
                <a:lnTo>
                  <a:pt x="44896" y="2986"/>
                </a:lnTo>
                <a:lnTo>
                  <a:pt x="32781" y="11128"/>
                </a:lnTo>
                <a:lnTo>
                  <a:pt x="24596" y="23199"/>
                </a:lnTo>
                <a:lnTo>
                  <a:pt x="21589" y="37972"/>
                </a:lnTo>
                <a:lnTo>
                  <a:pt x="24576" y="52839"/>
                </a:lnTo>
                <a:lnTo>
                  <a:pt x="32718" y="64992"/>
                </a:lnTo>
                <a:lnTo>
                  <a:pt x="44789" y="73191"/>
                </a:lnTo>
                <a:lnTo>
                  <a:pt x="46931" y="73627"/>
                </a:lnTo>
                <a:lnTo>
                  <a:pt x="46989" y="38100"/>
                </a:lnTo>
                <a:lnTo>
                  <a:pt x="97789" y="38100"/>
                </a:lnTo>
                <a:lnTo>
                  <a:pt x="94801" y="23306"/>
                </a:lnTo>
                <a:lnTo>
                  <a:pt x="86645" y="11191"/>
                </a:lnTo>
                <a:lnTo>
                  <a:pt x="74537" y="3006"/>
                </a:lnTo>
                <a:lnTo>
                  <a:pt x="59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904615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24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nodes[top</a:t>
            </a:r>
            <a:r>
              <a:rPr dirty="0" sz="2400">
                <a:latin typeface="SimSun"/>
                <a:cs typeface="SimSun"/>
              </a:rPr>
              <a:t>--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3209" y="5138039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99094" y="40181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436356" y="3918457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24600" y="4184269"/>
            <a:ext cx="1223645" cy="768985"/>
          </a:xfrm>
          <a:custGeom>
            <a:avLst/>
            <a:gdLst/>
            <a:ahLst/>
            <a:cxnLst/>
            <a:rect l="l" t="t" r="r" b="b"/>
            <a:pathLst>
              <a:path w="1223645" h="768985">
                <a:moveTo>
                  <a:pt x="54228" y="673226"/>
                </a:moveTo>
                <a:lnTo>
                  <a:pt x="49402" y="674750"/>
                </a:lnTo>
                <a:lnTo>
                  <a:pt x="47371" y="678560"/>
                </a:lnTo>
                <a:lnTo>
                  <a:pt x="0" y="768730"/>
                </a:lnTo>
                <a:lnTo>
                  <a:pt x="55102" y="767079"/>
                </a:lnTo>
                <a:lnTo>
                  <a:pt x="17525" y="767079"/>
                </a:lnTo>
                <a:lnTo>
                  <a:pt x="9144" y="753617"/>
                </a:lnTo>
                <a:lnTo>
                  <a:pt x="34018" y="738072"/>
                </a:lnTo>
                <a:lnTo>
                  <a:pt x="61467" y="686053"/>
                </a:lnTo>
                <a:lnTo>
                  <a:pt x="63500" y="682116"/>
                </a:lnTo>
                <a:lnTo>
                  <a:pt x="61975" y="677290"/>
                </a:lnTo>
                <a:lnTo>
                  <a:pt x="58038" y="675258"/>
                </a:lnTo>
                <a:lnTo>
                  <a:pt x="54228" y="673226"/>
                </a:lnTo>
                <a:close/>
              </a:path>
              <a:path w="1223645" h="768985">
                <a:moveTo>
                  <a:pt x="34018" y="738072"/>
                </a:moveTo>
                <a:lnTo>
                  <a:pt x="9144" y="753617"/>
                </a:lnTo>
                <a:lnTo>
                  <a:pt x="17525" y="767079"/>
                </a:lnTo>
                <a:lnTo>
                  <a:pt x="22403" y="764031"/>
                </a:lnTo>
                <a:lnTo>
                  <a:pt x="20320" y="764031"/>
                </a:lnTo>
                <a:lnTo>
                  <a:pt x="13080" y="752474"/>
                </a:lnTo>
                <a:lnTo>
                  <a:pt x="26634" y="752065"/>
                </a:lnTo>
                <a:lnTo>
                  <a:pt x="34018" y="738072"/>
                </a:lnTo>
                <a:close/>
              </a:path>
              <a:path w="1223645" h="768985">
                <a:moveTo>
                  <a:pt x="105663" y="749680"/>
                </a:moveTo>
                <a:lnTo>
                  <a:pt x="42306" y="751593"/>
                </a:lnTo>
                <a:lnTo>
                  <a:pt x="17525" y="767079"/>
                </a:lnTo>
                <a:lnTo>
                  <a:pt x="55102" y="767079"/>
                </a:lnTo>
                <a:lnTo>
                  <a:pt x="106172" y="765555"/>
                </a:lnTo>
                <a:lnTo>
                  <a:pt x="109600" y="761872"/>
                </a:lnTo>
                <a:lnTo>
                  <a:pt x="109347" y="753109"/>
                </a:lnTo>
                <a:lnTo>
                  <a:pt x="105663" y="749680"/>
                </a:lnTo>
                <a:close/>
              </a:path>
              <a:path w="1223645" h="768985">
                <a:moveTo>
                  <a:pt x="26634" y="752065"/>
                </a:moveTo>
                <a:lnTo>
                  <a:pt x="13080" y="752474"/>
                </a:lnTo>
                <a:lnTo>
                  <a:pt x="20320" y="764031"/>
                </a:lnTo>
                <a:lnTo>
                  <a:pt x="26634" y="752065"/>
                </a:lnTo>
                <a:close/>
              </a:path>
              <a:path w="1223645" h="768985">
                <a:moveTo>
                  <a:pt x="42306" y="751593"/>
                </a:moveTo>
                <a:lnTo>
                  <a:pt x="26634" y="752065"/>
                </a:lnTo>
                <a:lnTo>
                  <a:pt x="20320" y="764031"/>
                </a:lnTo>
                <a:lnTo>
                  <a:pt x="22403" y="764031"/>
                </a:lnTo>
                <a:lnTo>
                  <a:pt x="42306" y="751593"/>
                </a:lnTo>
                <a:close/>
              </a:path>
              <a:path w="1223645" h="768985">
                <a:moveTo>
                  <a:pt x="1215008" y="0"/>
                </a:moveTo>
                <a:lnTo>
                  <a:pt x="34018" y="738072"/>
                </a:lnTo>
                <a:lnTo>
                  <a:pt x="26634" y="752065"/>
                </a:lnTo>
                <a:lnTo>
                  <a:pt x="42306" y="751593"/>
                </a:lnTo>
                <a:lnTo>
                  <a:pt x="1223391" y="13461"/>
                </a:lnTo>
                <a:lnTo>
                  <a:pt x="1215008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98968" y="3769614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826634" y="3454552"/>
            <a:ext cx="1694814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</a:t>
            </a:r>
            <a:r>
              <a:rPr dirty="0" sz="2000" spc="-22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nodes[top] 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top--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return</a:t>
            </a:r>
            <a:r>
              <a:rPr dirty="0" sz="16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S1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95725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top--</a:t>
            </a:r>
            <a:r>
              <a:rPr dirty="0" sz="2400">
                <a:latin typeface="SimSun"/>
                <a:cs typeface="SimSun"/>
              </a:rPr>
              <a:t>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355" y="38100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39355" y="32766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39355" y="27432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9355" y="22098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533400"/>
                </a:moveTo>
                <a:lnTo>
                  <a:pt x="457200" y="533400"/>
                </a:lnTo>
                <a:lnTo>
                  <a:pt x="4572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74179" y="3957066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9606" y="3438525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33209" y="4528057"/>
            <a:ext cx="1973580" cy="91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24600" y="4184269"/>
            <a:ext cx="1223645" cy="768985"/>
          </a:xfrm>
          <a:custGeom>
            <a:avLst/>
            <a:gdLst/>
            <a:ahLst/>
            <a:cxnLst/>
            <a:rect l="l" t="t" r="r" b="b"/>
            <a:pathLst>
              <a:path w="1223645" h="768985">
                <a:moveTo>
                  <a:pt x="54228" y="673226"/>
                </a:moveTo>
                <a:lnTo>
                  <a:pt x="49402" y="674750"/>
                </a:lnTo>
                <a:lnTo>
                  <a:pt x="47371" y="678560"/>
                </a:lnTo>
                <a:lnTo>
                  <a:pt x="0" y="768730"/>
                </a:lnTo>
                <a:lnTo>
                  <a:pt x="55102" y="767079"/>
                </a:lnTo>
                <a:lnTo>
                  <a:pt x="17525" y="767079"/>
                </a:lnTo>
                <a:lnTo>
                  <a:pt x="9144" y="753617"/>
                </a:lnTo>
                <a:lnTo>
                  <a:pt x="34018" y="738072"/>
                </a:lnTo>
                <a:lnTo>
                  <a:pt x="61467" y="686053"/>
                </a:lnTo>
                <a:lnTo>
                  <a:pt x="63500" y="682116"/>
                </a:lnTo>
                <a:lnTo>
                  <a:pt x="61975" y="677290"/>
                </a:lnTo>
                <a:lnTo>
                  <a:pt x="58038" y="675258"/>
                </a:lnTo>
                <a:lnTo>
                  <a:pt x="54228" y="673226"/>
                </a:lnTo>
                <a:close/>
              </a:path>
              <a:path w="1223645" h="768985">
                <a:moveTo>
                  <a:pt x="34018" y="738072"/>
                </a:moveTo>
                <a:lnTo>
                  <a:pt x="9144" y="753617"/>
                </a:lnTo>
                <a:lnTo>
                  <a:pt x="17525" y="767079"/>
                </a:lnTo>
                <a:lnTo>
                  <a:pt x="22403" y="764031"/>
                </a:lnTo>
                <a:lnTo>
                  <a:pt x="20320" y="764031"/>
                </a:lnTo>
                <a:lnTo>
                  <a:pt x="13080" y="752474"/>
                </a:lnTo>
                <a:lnTo>
                  <a:pt x="26634" y="752065"/>
                </a:lnTo>
                <a:lnTo>
                  <a:pt x="34018" y="738072"/>
                </a:lnTo>
                <a:close/>
              </a:path>
              <a:path w="1223645" h="768985">
                <a:moveTo>
                  <a:pt x="105663" y="749680"/>
                </a:moveTo>
                <a:lnTo>
                  <a:pt x="42306" y="751593"/>
                </a:lnTo>
                <a:lnTo>
                  <a:pt x="17525" y="767079"/>
                </a:lnTo>
                <a:lnTo>
                  <a:pt x="55102" y="767079"/>
                </a:lnTo>
                <a:lnTo>
                  <a:pt x="106172" y="765555"/>
                </a:lnTo>
                <a:lnTo>
                  <a:pt x="109600" y="761872"/>
                </a:lnTo>
                <a:lnTo>
                  <a:pt x="109347" y="753109"/>
                </a:lnTo>
                <a:lnTo>
                  <a:pt x="105663" y="749680"/>
                </a:lnTo>
                <a:close/>
              </a:path>
              <a:path w="1223645" h="768985">
                <a:moveTo>
                  <a:pt x="26634" y="752065"/>
                </a:moveTo>
                <a:lnTo>
                  <a:pt x="13080" y="752474"/>
                </a:lnTo>
                <a:lnTo>
                  <a:pt x="20320" y="764031"/>
                </a:lnTo>
                <a:lnTo>
                  <a:pt x="26634" y="752065"/>
                </a:lnTo>
                <a:close/>
              </a:path>
              <a:path w="1223645" h="768985">
                <a:moveTo>
                  <a:pt x="42306" y="751593"/>
                </a:moveTo>
                <a:lnTo>
                  <a:pt x="26634" y="752065"/>
                </a:lnTo>
                <a:lnTo>
                  <a:pt x="20320" y="764031"/>
                </a:lnTo>
                <a:lnTo>
                  <a:pt x="22403" y="764031"/>
                </a:lnTo>
                <a:lnTo>
                  <a:pt x="42306" y="751593"/>
                </a:lnTo>
                <a:close/>
              </a:path>
              <a:path w="1223645" h="768985">
                <a:moveTo>
                  <a:pt x="1215008" y="0"/>
                </a:moveTo>
                <a:lnTo>
                  <a:pt x="34018" y="738072"/>
                </a:lnTo>
                <a:lnTo>
                  <a:pt x="26634" y="752065"/>
                </a:lnTo>
                <a:lnTo>
                  <a:pt x="42306" y="751593"/>
                </a:lnTo>
                <a:lnTo>
                  <a:pt x="1223391" y="13461"/>
                </a:lnTo>
                <a:lnTo>
                  <a:pt x="1215008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98968" y="3769614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304800"/>
                </a:moveTo>
                <a:lnTo>
                  <a:pt x="3489" y="255374"/>
                </a:lnTo>
                <a:lnTo>
                  <a:pt x="13594" y="208483"/>
                </a:lnTo>
                <a:lnTo>
                  <a:pt x="29763" y="164753"/>
                </a:lnTo>
                <a:lnTo>
                  <a:pt x="51450" y="124815"/>
                </a:lnTo>
                <a:lnTo>
                  <a:pt x="78104" y="89296"/>
                </a:lnTo>
                <a:lnTo>
                  <a:pt x="109179" y="58826"/>
                </a:lnTo>
                <a:lnTo>
                  <a:pt x="144124" y="34032"/>
                </a:lnTo>
                <a:lnTo>
                  <a:pt x="182392" y="15544"/>
                </a:lnTo>
                <a:lnTo>
                  <a:pt x="223433" y="3990"/>
                </a:lnTo>
                <a:lnTo>
                  <a:pt x="266700" y="0"/>
                </a:lnTo>
                <a:lnTo>
                  <a:pt x="309966" y="3990"/>
                </a:lnTo>
                <a:lnTo>
                  <a:pt x="351007" y="15544"/>
                </a:lnTo>
                <a:lnTo>
                  <a:pt x="389275" y="34032"/>
                </a:lnTo>
                <a:lnTo>
                  <a:pt x="424220" y="58826"/>
                </a:lnTo>
                <a:lnTo>
                  <a:pt x="455295" y="89296"/>
                </a:lnTo>
                <a:lnTo>
                  <a:pt x="481949" y="124815"/>
                </a:lnTo>
                <a:lnTo>
                  <a:pt x="503636" y="164753"/>
                </a:lnTo>
                <a:lnTo>
                  <a:pt x="519805" y="208483"/>
                </a:lnTo>
                <a:lnTo>
                  <a:pt x="529910" y="255374"/>
                </a:lnTo>
                <a:lnTo>
                  <a:pt x="533400" y="304800"/>
                </a:lnTo>
                <a:lnTo>
                  <a:pt x="529910" y="354256"/>
                </a:lnTo>
                <a:lnTo>
                  <a:pt x="519805" y="401165"/>
                </a:lnTo>
                <a:lnTo>
                  <a:pt x="503636" y="444902"/>
                </a:lnTo>
                <a:lnTo>
                  <a:pt x="481949" y="484839"/>
                </a:lnTo>
                <a:lnTo>
                  <a:pt x="455295" y="520350"/>
                </a:lnTo>
                <a:lnTo>
                  <a:pt x="424220" y="550810"/>
                </a:lnTo>
                <a:lnTo>
                  <a:pt x="389275" y="575591"/>
                </a:lnTo>
                <a:lnTo>
                  <a:pt x="351007" y="594067"/>
                </a:lnTo>
                <a:lnTo>
                  <a:pt x="309966" y="605612"/>
                </a:lnTo>
                <a:lnTo>
                  <a:pt x="266700" y="609600"/>
                </a:lnTo>
                <a:lnTo>
                  <a:pt x="223433" y="605612"/>
                </a:lnTo>
                <a:lnTo>
                  <a:pt x="182392" y="594067"/>
                </a:lnTo>
                <a:lnTo>
                  <a:pt x="144124" y="575591"/>
                </a:lnTo>
                <a:lnTo>
                  <a:pt x="109179" y="550810"/>
                </a:lnTo>
                <a:lnTo>
                  <a:pt x="78104" y="520350"/>
                </a:lnTo>
                <a:lnTo>
                  <a:pt x="51450" y="484839"/>
                </a:lnTo>
                <a:lnTo>
                  <a:pt x="29763" y="444902"/>
                </a:lnTo>
                <a:lnTo>
                  <a:pt x="13594" y="401165"/>
                </a:lnTo>
                <a:lnTo>
                  <a:pt x="3489" y="354256"/>
                </a:lnTo>
                <a:lnTo>
                  <a:pt x="0" y="304800"/>
                </a:lnTo>
                <a:close/>
              </a:path>
            </a:pathLst>
          </a:custGeom>
          <a:ln w="1587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826634" y="3454552"/>
            <a:ext cx="1694814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S1 </a:t>
            </a:r>
            <a:r>
              <a:rPr dirty="0" sz="2000" b="1">
                <a:solidFill>
                  <a:srgbClr val="FF0000"/>
                </a:solidFill>
                <a:latin typeface="Lucida Sans Unicode"/>
                <a:cs typeface="Lucida Sans Unicode"/>
              </a:rPr>
              <a:t>←</a:t>
            </a:r>
            <a:r>
              <a:rPr dirty="0" sz="2000" spc="-22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nodes[top]  </a:t>
            </a:r>
            <a:r>
              <a:rPr dirty="0" sz="16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top--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600" b="1">
                <a:solidFill>
                  <a:srgbClr val="FF0000"/>
                </a:solidFill>
                <a:latin typeface="Lucida Sans Unicode"/>
                <a:cs typeface="Lucida Sans Unicode"/>
              </a:rPr>
              <a:t>return</a:t>
            </a:r>
            <a:r>
              <a:rPr dirty="0" sz="16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Lucida Sans Unicode"/>
                <a:cs typeface="Lucida Sans Unicode"/>
              </a:rPr>
              <a:t>S1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842221"/>
            <a:ext cx="3397250" cy="12439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00"/>
              </a:lnSpc>
              <a:tabLst>
                <a:tab pos="2845435" algn="l"/>
                <a:tab pos="2926715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voi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d</a:t>
            </a:r>
            <a:r>
              <a:rPr dirty="0" sz="2400" spc="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push(T		e){  nodes[++top]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e;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559429"/>
            <a:ext cx="3888104" cy="1610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>
                <a:latin typeface="SimSun"/>
                <a:cs typeface="SimSun"/>
              </a:rPr>
              <a:t>T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pop(){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nodes[top--];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747" y="461772"/>
            <a:ext cx="750265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1417" y="2201862"/>
          <a:ext cx="481330" cy="214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</a:tblGrid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/>
                      <a:endParaRPr sz="24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00"/>
                      </a:solidFill>
                      <a:prstDash val="solid"/>
                    </a:lnL>
                    <a:lnR w="15875">
                      <a:solidFill>
                        <a:srgbClr val="000000"/>
                      </a:solidFill>
                      <a:prstDash val="solid"/>
                    </a:lnR>
                    <a:lnT w="15875">
                      <a:solidFill>
                        <a:srgbClr val="000000"/>
                      </a:solidFill>
                      <a:prstDash val="solid"/>
                    </a:lnT>
                    <a:lnB w="158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269606" y="2916682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5289" y="2344673"/>
            <a:ext cx="1536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81011" y="1897252"/>
            <a:ext cx="422909" cy="313055"/>
          </a:xfrm>
          <a:custGeom>
            <a:avLst/>
            <a:gdLst/>
            <a:ahLst/>
            <a:cxnLst/>
            <a:rect l="l" t="t" r="r" b="b"/>
            <a:pathLst>
              <a:path w="422909" h="313055">
                <a:moveTo>
                  <a:pt x="315214" y="282321"/>
                </a:moveTo>
                <a:lnTo>
                  <a:pt x="310515" y="286131"/>
                </a:lnTo>
                <a:lnTo>
                  <a:pt x="309499" y="296545"/>
                </a:lnTo>
                <a:lnTo>
                  <a:pt x="313309" y="301244"/>
                </a:lnTo>
                <a:lnTo>
                  <a:pt x="422529" y="312547"/>
                </a:lnTo>
                <a:lnTo>
                  <a:pt x="421028" y="309118"/>
                </a:lnTo>
                <a:lnTo>
                  <a:pt x="401574" y="309118"/>
                </a:lnTo>
                <a:lnTo>
                  <a:pt x="373131" y="288321"/>
                </a:lnTo>
                <a:lnTo>
                  <a:pt x="315214" y="282321"/>
                </a:lnTo>
                <a:close/>
              </a:path>
              <a:path w="422909" h="313055">
                <a:moveTo>
                  <a:pt x="373131" y="288321"/>
                </a:moveTo>
                <a:lnTo>
                  <a:pt x="401574" y="309118"/>
                </a:lnTo>
                <a:lnTo>
                  <a:pt x="404469" y="305181"/>
                </a:lnTo>
                <a:lnTo>
                  <a:pt x="398526" y="305181"/>
                </a:lnTo>
                <a:lnTo>
                  <a:pt x="392016" y="290289"/>
                </a:lnTo>
                <a:lnTo>
                  <a:pt x="373131" y="288321"/>
                </a:lnTo>
                <a:close/>
              </a:path>
              <a:path w="422909" h="313055">
                <a:moveTo>
                  <a:pt x="372999" y="209676"/>
                </a:moveTo>
                <a:lnTo>
                  <a:pt x="363347" y="213995"/>
                </a:lnTo>
                <a:lnTo>
                  <a:pt x="361061" y="219583"/>
                </a:lnTo>
                <a:lnTo>
                  <a:pt x="363220" y="224409"/>
                </a:lnTo>
                <a:lnTo>
                  <a:pt x="384440" y="272956"/>
                </a:lnTo>
                <a:lnTo>
                  <a:pt x="412877" y="293750"/>
                </a:lnTo>
                <a:lnTo>
                  <a:pt x="401574" y="309118"/>
                </a:lnTo>
                <a:lnTo>
                  <a:pt x="421028" y="309118"/>
                </a:lnTo>
                <a:lnTo>
                  <a:pt x="380619" y="216788"/>
                </a:lnTo>
                <a:lnTo>
                  <a:pt x="378587" y="211962"/>
                </a:lnTo>
                <a:lnTo>
                  <a:pt x="372999" y="209676"/>
                </a:lnTo>
                <a:close/>
              </a:path>
              <a:path w="422909" h="313055">
                <a:moveTo>
                  <a:pt x="392016" y="290289"/>
                </a:moveTo>
                <a:lnTo>
                  <a:pt x="398526" y="305181"/>
                </a:lnTo>
                <a:lnTo>
                  <a:pt x="408178" y="291973"/>
                </a:lnTo>
                <a:lnTo>
                  <a:pt x="392016" y="290289"/>
                </a:lnTo>
                <a:close/>
              </a:path>
              <a:path w="422909" h="313055">
                <a:moveTo>
                  <a:pt x="384440" y="272956"/>
                </a:moveTo>
                <a:lnTo>
                  <a:pt x="392016" y="290289"/>
                </a:lnTo>
                <a:lnTo>
                  <a:pt x="408178" y="291973"/>
                </a:lnTo>
                <a:lnTo>
                  <a:pt x="398526" y="305181"/>
                </a:lnTo>
                <a:lnTo>
                  <a:pt x="404469" y="305181"/>
                </a:lnTo>
                <a:lnTo>
                  <a:pt x="412877" y="293750"/>
                </a:lnTo>
                <a:lnTo>
                  <a:pt x="384440" y="272956"/>
                </a:lnTo>
                <a:close/>
              </a:path>
              <a:path w="422909" h="313055">
                <a:moveTo>
                  <a:pt x="11176" y="0"/>
                </a:moveTo>
                <a:lnTo>
                  <a:pt x="0" y="15494"/>
                </a:lnTo>
                <a:lnTo>
                  <a:pt x="373131" y="288321"/>
                </a:lnTo>
                <a:lnTo>
                  <a:pt x="392016" y="290289"/>
                </a:lnTo>
                <a:lnTo>
                  <a:pt x="384440" y="272956"/>
                </a:lnTo>
                <a:lnTo>
                  <a:pt x="11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91959" y="1622483"/>
            <a:ext cx="308610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marR="5080" indent="-99060">
              <a:lnSpc>
                <a:spcPct val="102899"/>
              </a:lnSpc>
            </a:pPr>
            <a:r>
              <a:rPr dirty="0" sz="1050" spc="10" b="1">
                <a:latin typeface="Lucida Sans Unicode"/>
                <a:cs typeface="Lucida Sans Unicode"/>
              </a:rPr>
              <a:t>m</a:t>
            </a:r>
            <a:r>
              <a:rPr dirty="0" sz="1050" b="1">
                <a:latin typeface="Lucida Sans Unicode"/>
                <a:cs typeface="Lucida Sans Unicode"/>
              </a:rPr>
              <a:t>ax  </a:t>
            </a:r>
            <a:r>
              <a:rPr dirty="0" sz="1050">
                <a:latin typeface="Lucida Sans Unicode"/>
                <a:cs typeface="Lucida Sans Unicode"/>
              </a:rPr>
              <a:t>4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99094" y="4627753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0" y="59055"/>
                </a:lnTo>
                <a:lnTo>
                  <a:pt x="101091" y="117983"/>
                </a:lnTo>
                <a:lnTo>
                  <a:pt x="108838" y="115951"/>
                </a:lnTo>
                <a:lnTo>
                  <a:pt x="112395" y="109855"/>
                </a:lnTo>
                <a:lnTo>
                  <a:pt x="115824" y="103759"/>
                </a:lnTo>
                <a:lnTo>
                  <a:pt x="113791" y="96012"/>
                </a:lnTo>
                <a:lnTo>
                  <a:pt x="107823" y="92456"/>
                </a:lnTo>
                <a:lnTo>
                  <a:pt x="72335" y="71755"/>
                </a:lnTo>
                <a:lnTo>
                  <a:pt x="25146" y="71755"/>
                </a:lnTo>
                <a:lnTo>
                  <a:pt x="25146" y="46355"/>
                </a:lnTo>
                <a:lnTo>
                  <a:pt x="72117" y="46355"/>
                </a:lnTo>
                <a:lnTo>
                  <a:pt x="107823" y="25527"/>
                </a:lnTo>
                <a:lnTo>
                  <a:pt x="113791" y="21971"/>
                </a:lnTo>
                <a:lnTo>
                  <a:pt x="115824" y="14224"/>
                </a:lnTo>
                <a:lnTo>
                  <a:pt x="112395" y="8128"/>
                </a:lnTo>
                <a:lnTo>
                  <a:pt x="108838" y="2159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355"/>
                </a:moveTo>
                <a:lnTo>
                  <a:pt x="25146" y="46355"/>
                </a:lnTo>
                <a:lnTo>
                  <a:pt x="25146" y="71755"/>
                </a:lnTo>
                <a:lnTo>
                  <a:pt x="72335" y="71755"/>
                </a:lnTo>
                <a:lnTo>
                  <a:pt x="69287" y="69977"/>
                </a:lnTo>
                <a:lnTo>
                  <a:pt x="31623" y="69977"/>
                </a:lnTo>
                <a:lnTo>
                  <a:pt x="31623" y="48006"/>
                </a:lnTo>
                <a:lnTo>
                  <a:pt x="69287" y="48006"/>
                </a:lnTo>
                <a:lnTo>
                  <a:pt x="72117" y="46355"/>
                </a:lnTo>
                <a:close/>
              </a:path>
              <a:path w="382904" h="118110">
                <a:moveTo>
                  <a:pt x="382904" y="46355"/>
                </a:moveTo>
                <a:lnTo>
                  <a:pt x="72117" y="46355"/>
                </a:lnTo>
                <a:lnTo>
                  <a:pt x="50455" y="58991"/>
                </a:lnTo>
                <a:lnTo>
                  <a:pt x="72335" y="71755"/>
                </a:lnTo>
                <a:lnTo>
                  <a:pt x="382904" y="71755"/>
                </a:lnTo>
                <a:lnTo>
                  <a:pt x="382904" y="46355"/>
                </a:lnTo>
                <a:close/>
              </a:path>
              <a:path w="382904" h="118110">
                <a:moveTo>
                  <a:pt x="31623" y="48006"/>
                </a:moveTo>
                <a:lnTo>
                  <a:pt x="31623" y="69977"/>
                </a:lnTo>
                <a:lnTo>
                  <a:pt x="50455" y="58991"/>
                </a:lnTo>
                <a:lnTo>
                  <a:pt x="31623" y="48006"/>
                </a:lnTo>
                <a:close/>
              </a:path>
              <a:path w="382904" h="118110">
                <a:moveTo>
                  <a:pt x="50455" y="58991"/>
                </a:moveTo>
                <a:lnTo>
                  <a:pt x="31623" y="69977"/>
                </a:lnTo>
                <a:lnTo>
                  <a:pt x="69287" y="69977"/>
                </a:lnTo>
                <a:lnTo>
                  <a:pt x="50455" y="58991"/>
                </a:lnTo>
                <a:close/>
              </a:path>
              <a:path w="382904" h="118110">
                <a:moveTo>
                  <a:pt x="69287" y="48006"/>
                </a:moveTo>
                <a:lnTo>
                  <a:pt x="31623" y="48006"/>
                </a:lnTo>
                <a:lnTo>
                  <a:pt x="50455" y="58991"/>
                </a:lnTo>
                <a:lnTo>
                  <a:pt x="69287" y="48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3209" y="3438525"/>
            <a:ext cx="1973580" cy="2006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53975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1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 marR="52959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R="63373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5564" y="6489903"/>
            <a:ext cx="184150" cy="176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5">
                <a:latin typeface="Lucida Sans Unicode"/>
                <a:cs typeface="Lucida Sans Unicode"/>
              </a:rPr>
              <a:t>63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768" y="694944"/>
            <a:ext cx="6432804" cy="850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4267" y="1978786"/>
            <a:ext cx="564134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2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2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/>
              <a:t>Some </a:t>
            </a:r>
            <a:r>
              <a:rPr dirty="0" sz="2700" spc="-5"/>
              <a:t>applications of </a:t>
            </a:r>
            <a:r>
              <a:rPr dirty="0" sz="2700"/>
              <a:t>stacks</a:t>
            </a:r>
            <a:r>
              <a:rPr dirty="0" sz="2700" spc="-100"/>
              <a:t> </a:t>
            </a:r>
            <a:r>
              <a:rPr dirty="0" sz="2700" spc="-5"/>
              <a:t>are: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2434971"/>
            <a:ext cx="6752590" cy="1127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Balancing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symbols.</a:t>
            </a:r>
            <a:endParaRPr sz="2300">
              <a:latin typeface="Lucida Sans Unicode"/>
              <a:cs typeface="Lucida Sans Unicode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Computing </a:t>
            </a:r>
            <a:r>
              <a:rPr dirty="0" sz="2300" spc="-5">
                <a:latin typeface="Lucida Sans Unicode"/>
                <a:cs typeface="Lucida Sans Unicode"/>
              </a:rPr>
              <a:t>or </a:t>
            </a:r>
            <a:r>
              <a:rPr dirty="0" sz="2300">
                <a:latin typeface="Lucida Sans Unicode"/>
                <a:cs typeface="Lucida Sans Unicode"/>
              </a:rPr>
              <a:t>evaluating postfix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expressions.</a:t>
            </a:r>
            <a:endParaRPr sz="2300">
              <a:latin typeface="Lucida Sans Unicode"/>
              <a:cs typeface="Lucida Sans Unicode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Converting expressions from </a:t>
            </a:r>
            <a:r>
              <a:rPr dirty="0" sz="2300" spc="-5">
                <a:latin typeface="Lucida Sans Unicode"/>
                <a:cs typeface="Lucida Sans Unicode"/>
              </a:rPr>
              <a:t>infix to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postfix.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20877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4497"/>
            <a:ext cx="7895590" cy="810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90"/>
              </a:lnSpc>
              <a:tabLst>
                <a:tab pos="268605" algn="l"/>
              </a:tabLst>
            </a:pPr>
            <a:r>
              <a:rPr dirty="0" sz="19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5"/>
              <a:t>Expressions: mathematical (a + ((b-c)*d))</a:t>
            </a:r>
            <a:r>
              <a:rPr dirty="0" sz="2800" spc="80"/>
              <a:t> </a:t>
            </a:r>
            <a:r>
              <a:rPr dirty="0" sz="2800" spc="-10"/>
              <a:t>or</a:t>
            </a:r>
            <a:endParaRPr sz="2800">
              <a:latin typeface="Times New Roman"/>
              <a:cs typeface="Times New Roman"/>
            </a:endParaRPr>
          </a:p>
          <a:p>
            <a:pPr marL="268605">
              <a:lnSpc>
                <a:spcPts val="3190"/>
              </a:lnSpc>
            </a:pPr>
            <a:r>
              <a:rPr dirty="0" sz="2800" spc="-10"/>
              <a:t>programs </a:t>
            </a:r>
            <a:r>
              <a:rPr dirty="0" sz="2800" spc="-5"/>
              <a:t>have</a:t>
            </a:r>
            <a:r>
              <a:rPr dirty="0" sz="2800" spc="20"/>
              <a:t> </a:t>
            </a:r>
            <a:r>
              <a:rPr dirty="0" sz="2800" b="1">
                <a:latin typeface="Lucida Sans Unicode"/>
                <a:cs typeface="Lucida Sans Unicode"/>
              </a:rPr>
              <a:t>delimiters</a:t>
            </a:r>
            <a:r>
              <a:rPr dirty="0" sz="2800"/>
              <a:t>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390266"/>
            <a:ext cx="3797935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  <a:tabLst>
                <a:tab pos="3670300" algn="l"/>
              </a:tabLst>
            </a:pPr>
            <a:r>
              <a:rPr dirty="0" sz="1800" b="1">
                <a:latin typeface="SimSun"/>
                <a:cs typeface="SimSun"/>
              </a:rPr>
              <a:t>begi</a:t>
            </a:r>
            <a:r>
              <a:rPr dirty="0" sz="1800" spc="-10" b="1">
                <a:latin typeface="SimSun"/>
                <a:cs typeface="SimSun"/>
              </a:rPr>
              <a:t>n</a:t>
            </a:r>
            <a:r>
              <a:rPr dirty="0" sz="1800" b="1">
                <a:latin typeface="SimSun"/>
                <a:cs typeface="SimSun"/>
              </a:rPr>
              <a:t>	</a:t>
            </a:r>
            <a:r>
              <a:rPr dirty="0" sz="1800" spc="-10" b="1"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3228" y="2760598"/>
            <a:ext cx="254000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SimSun"/>
                <a:cs typeface="SimSun"/>
              </a:rPr>
              <a:t>S1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190"/>
              </a:spcBef>
            </a:pPr>
            <a:r>
              <a:rPr dirty="0" sz="1800" spc="-10" b="1"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4994" y="2736184"/>
            <a:ext cx="604520" cy="8940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55600">
              <a:lnSpc>
                <a:spcPct val="108900"/>
              </a:lnSpc>
            </a:pPr>
            <a:r>
              <a:rPr dirty="0" sz="1800">
                <a:latin typeface="SimSun"/>
                <a:cs typeface="SimSun"/>
              </a:rPr>
              <a:t>S1  S2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180"/>
              </a:spcBef>
            </a:pPr>
            <a:r>
              <a:rPr dirty="0" sz="1800" b="1">
                <a:latin typeface="SimSun"/>
                <a:cs typeface="SimSun"/>
              </a:rPr>
              <a:t>begin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8009" y="3356483"/>
            <a:ext cx="254635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SimSun"/>
                <a:cs typeface="SimSun"/>
              </a:rPr>
              <a:t>S2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180"/>
              </a:spcBef>
            </a:pPr>
            <a:r>
              <a:rPr dirty="0" sz="1800" spc="-5">
                <a:latin typeface="SimSun"/>
                <a:cs typeface="SimSun"/>
              </a:rPr>
              <a:t>S</a:t>
            </a:r>
            <a:r>
              <a:rPr dirty="0" sz="1800">
                <a:latin typeface="SimSun"/>
                <a:cs typeface="SimSun"/>
              </a:rPr>
              <a:t>3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3228" y="3941922"/>
            <a:ext cx="254000" cy="569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3899"/>
              </a:lnSpc>
            </a:pPr>
            <a:r>
              <a:rPr dirty="0" sz="1800" spc="-10" b="1">
                <a:latin typeface="SimSun"/>
                <a:cs typeface="SimSun"/>
              </a:rPr>
              <a:t>}  </a:t>
            </a:r>
            <a:r>
              <a:rPr dirty="0" sz="1800">
                <a:latin typeface="SimSun"/>
                <a:cs typeface="SimSun"/>
              </a:rPr>
              <a:t>S4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775" y="3653917"/>
            <a:ext cx="604520" cy="1167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SimSun"/>
                <a:cs typeface="SimSun"/>
              </a:rPr>
              <a:t>S3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800" b="1">
                <a:latin typeface="SimSun"/>
                <a:cs typeface="SimSun"/>
              </a:rPr>
              <a:t>begin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800">
                <a:latin typeface="Times New Roman"/>
                <a:cs typeface="Times New Roman"/>
              </a:rPr>
              <a:t>…</a:t>
            </a:r>
            <a:r>
              <a:rPr dirty="0" sz="1800">
                <a:latin typeface="SimSun"/>
                <a:cs typeface="SimSun"/>
              </a:rPr>
              <a:t>.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275"/>
              </a:spcBef>
            </a:pPr>
            <a:r>
              <a:rPr dirty="0" sz="1800" b="1">
                <a:latin typeface="SimSun"/>
                <a:cs typeface="SimSun"/>
              </a:rPr>
              <a:t>end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8828" y="4546980"/>
            <a:ext cx="1397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4845684"/>
            <a:ext cx="1287780" cy="571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>
              <a:lnSpc>
                <a:spcPct val="100000"/>
              </a:lnSpc>
            </a:pPr>
            <a:r>
              <a:rPr dirty="0" sz="1800" b="1">
                <a:latin typeface="SimSun"/>
                <a:cs typeface="SimSun"/>
              </a:rPr>
              <a:t>end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180"/>
              </a:spcBef>
            </a:pPr>
            <a:r>
              <a:rPr dirty="0" sz="1800" b="1">
                <a:latin typeface="SimSun"/>
                <a:cs typeface="SimSun"/>
              </a:rPr>
              <a:t>end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95800" y="2743200"/>
            <a:ext cx="0" cy="2971800"/>
          </a:xfrm>
          <a:custGeom>
            <a:avLst/>
            <a:gdLst/>
            <a:ahLst/>
            <a:cxnLst/>
            <a:rect l="l" t="t" r="r" b="b"/>
            <a:pathLst>
              <a:path w="0" h="2971800">
                <a:moveTo>
                  <a:pt x="0" y="0"/>
                </a:moveTo>
                <a:lnTo>
                  <a:pt x="0" y="2971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20877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256540" indent="-256540">
              <a:lnSpc>
                <a:spcPct val="70000"/>
              </a:lnSpc>
              <a:tabLst>
                <a:tab pos="268605" algn="l"/>
              </a:tabLst>
            </a:pPr>
            <a:r>
              <a:rPr dirty="0" sz="17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7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pc="-10"/>
              <a:t>Delimiters </a:t>
            </a:r>
            <a:r>
              <a:rPr dirty="0" spc="-5"/>
              <a:t>must be </a:t>
            </a:r>
            <a:r>
              <a:rPr dirty="0" spc="-10"/>
              <a:t>balanced. </a:t>
            </a:r>
            <a:r>
              <a:rPr dirty="0" spc="-5"/>
              <a:t>[()] is </a:t>
            </a:r>
            <a:r>
              <a:rPr dirty="0" spc="-10"/>
              <a:t>legal</a:t>
            </a:r>
            <a:r>
              <a:rPr dirty="0" spc="50"/>
              <a:t> </a:t>
            </a:r>
            <a:r>
              <a:rPr dirty="0" spc="-10"/>
              <a:t>but</a:t>
            </a:r>
            <a:r>
              <a:rPr dirty="0" spc="10"/>
              <a:t> </a:t>
            </a:r>
            <a:r>
              <a:rPr dirty="0" spc="-5"/>
              <a:t>[(]) </a:t>
            </a:r>
            <a:r>
              <a:rPr dirty="0" spc="-10"/>
              <a:t> </a:t>
            </a:r>
            <a:r>
              <a:rPr dirty="0" spc="-10"/>
              <a:t>illegal.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60"/>
              </a:lnSpc>
              <a:tabLst>
                <a:tab pos="268605" algn="l"/>
              </a:tabLst>
            </a:pPr>
            <a:r>
              <a:rPr dirty="0" sz="17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7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pc="-5"/>
              <a:t>A stack can be used to check if the </a:t>
            </a:r>
            <a:r>
              <a:rPr dirty="0" spc="-10"/>
              <a:t>delimiters are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02004" y="2305177"/>
            <a:ext cx="7407909" cy="36277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30"/>
              </a:lnSpc>
            </a:pPr>
            <a:r>
              <a:rPr dirty="0" sz="2500" spc="-10">
                <a:latin typeface="Lucida Sans Unicode"/>
                <a:cs typeface="Lucida Sans Unicode"/>
              </a:rPr>
              <a:t>balanced.</a:t>
            </a:r>
            <a:endParaRPr sz="2500">
              <a:latin typeface="Lucida Sans Unicode"/>
              <a:cs typeface="Lucida Sans Unicode"/>
            </a:endParaRPr>
          </a:p>
          <a:p>
            <a:pPr marL="268605" marR="5080" indent="-228600">
              <a:lnSpc>
                <a:spcPct val="70000"/>
              </a:lnSpc>
              <a:spcBef>
                <a:spcPts val="53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dirty="0" sz="2100" spc="-5">
                <a:latin typeface="Lucida Sans Unicode"/>
                <a:cs typeface="Lucida Sans Unicode"/>
              </a:rPr>
              <a:t>Read characters from </a:t>
            </a:r>
            <a:r>
              <a:rPr dirty="0" sz="2100">
                <a:latin typeface="Lucida Sans Unicode"/>
                <a:cs typeface="Lucida Sans Unicode"/>
              </a:rPr>
              <a:t>the </a:t>
            </a:r>
            <a:r>
              <a:rPr dirty="0" sz="2100" spc="-5">
                <a:latin typeface="Lucida Sans Unicode"/>
                <a:cs typeface="Lucida Sans Unicode"/>
              </a:rPr>
              <a:t>start of </a:t>
            </a:r>
            <a:r>
              <a:rPr dirty="0" sz="2100">
                <a:latin typeface="Lucida Sans Unicode"/>
                <a:cs typeface="Lucida Sans Unicode"/>
              </a:rPr>
              <a:t>the </a:t>
            </a:r>
            <a:r>
              <a:rPr dirty="0" sz="2100" spc="-10">
                <a:latin typeface="Lucida Sans Unicode"/>
                <a:cs typeface="Lucida Sans Unicode"/>
              </a:rPr>
              <a:t>expression </a:t>
            </a:r>
            <a:r>
              <a:rPr dirty="0" sz="2100">
                <a:latin typeface="Lucida Sans Unicode"/>
                <a:cs typeface="Lucida Sans Unicode"/>
              </a:rPr>
              <a:t>to the  </a:t>
            </a:r>
            <a:r>
              <a:rPr dirty="0" sz="2100" spc="-5">
                <a:latin typeface="Lucida Sans Unicode"/>
                <a:cs typeface="Lucida Sans Unicode"/>
              </a:rPr>
              <a:t>end.</a:t>
            </a:r>
            <a:endParaRPr sz="2100">
              <a:latin typeface="Lucida Sans Unicode"/>
              <a:cs typeface="Lucida Sans Unicode"/>
            </a:endParaRPr>
          </a:p>
          <a:p>
            <a:pPr marL="268605" marR="55244" indent="-228600">
              <a:lnSpc>
                <a:spcPct val="7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dirty="0" sz="2100" spc="-5">
                <a:latin typeface="Lucida Sans Unicode"/>
                <a:cs typeface="Lucida Sans Unicode"/>
              </a:rPr>
              <a:t>If the </a:t>
            </a:r>
            <a:r>
              <a:rPr dirty="0" sz="2100" spc="-10">
                <a:latin typeface="Lucida Sans Unicode"/>
                <a:cs typeface="Lucida Sans Unicode"/>
              </a:rPr>
              <a:t>token </a:t>
            </a:r>
            <a:r>
              <a:rPr dirty="0" sz="2100" spc="-5">
                <a:latin typeface="Lucida Sans Unicode"/>
                <a:cs typeface="Lucida Sans Unicode"/>
              </a:rPr>
              <a:t>is </a:t>
            </a:r>
            <a:r>
              <a:rPr dirty="0" sz="2100">
                <a:latin typeface="Lucida Sans Unicode"/>
                <a:cs typeface="Lucida Sans Unicode"/>
              </a:rPr>
              <a:t>a </a:t>
            </a:r>
            <a:r>
              <a:rPr dirty="0" sz="2100" b="1">
                <a:latin typeface="Lucida Sans Unicode"/>
                <a:cs typeface="Lucida Sans Unicode"/>
              </a:rPr>
              <a:t>starting </a:t>
            </a:r>
            <a:r>
              <a:rPr dirty="0" sz="2100" spc="5" b="1">
                <a:latin typeface="Lucida Sans Unicode"/>
                <a:cs typeface="Lucida Sans Unicode"/>
              </a:rPr>
              <a:t>delimiter</a:t>
            </a:r>
            <a:r>
              <a:rPr dirty="0" sz="2100" spc="5">
                <a:latin typeface="Lucida Sans Unicode"/>
                <a:cs typeface="Lucida Sans Unicode"/>
              </a:rPr>
              <a:t>, </a:t>
            </a:r>
            <a:r>
              <a:rPr dirty="0" sz="2100" spc="-5">
                <a:latin typeface="Lucida Sans Unicode"/>
                <a:cs typeface="Lucida Sans Unicode"/>
              </a:rPr>
              <a:t>then </a:t>
            </a:r>
            <a:r>
              <a:rPr dirty="0" sz="2100" spc="5" b="1">
                <a:latin typeface="Lucida Sans Unicode"/>
                <a:cs typeface="Lucida Sans Unicode"/>
              </a:rPr>
              <a:t>push </a:t>
            </a:r>
            <a:r>
              <a:rPr dirty="0" sz="2100" spc="-5">
                <a:latin typeface="Lucida Sans Unicode"/>
                <a:cs typeface="Lucida Sans Unicode"/>
              </a:rPr>
              <a:t>on </a:t>
            </a:r>
            <a:r>
              <a:rPr dirty="0" sz="2100" spc="-10">
                <a:latin typeface="Lucida Sans Unicode"/>
                <a:cs typeface="Lucida Sans Unicode"/>
              </a:rPr>
              <a:t>to </a:t>
            </a:r>
            <a:r>
              <a:rPr dirty="0" sz="2100">
                <a:latin typeface="Lucida Sans Unicode"/>
                <a:cs typeface="Lucida Sans Unicode"/>
              </a:rPr>
              <a:t>the  </a:t>
            </a:r>
            <a:r>
              <a:rPr dirty="0" sz="2100" spc="-5">
                <a:latin typeface="Lucida Sans Unicode"/>
                <a:cs typeface="Lucida Sans Unicode"/>
              </a:rPr>
              <a:t>stack.</a:t>
            </a:r>
            <a:endParaRPr sz="2100">
              <a:latin typeface="Lucida Sans Unicode"/>
              <a:cs typeface="Lucida Sans Unicode"/>
            </a:endParaRPr>
          </a:p>
          <a:p>
            <a:pPr marL="268605" indent="-228600">
              <a:lnSpc>
                <a:spcPts val="1689"/>
              </a:lnSpc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dirty="0" sz="2100" spc="-5">
                <a:latin typeface="Lucida Sans Unicode"/>
                <a:cs typeface="Lucida Sans Unicode"/>
              </a:rPr>
              <a:t>If the </a:t>
            </a:r>
            <a:r>
              <a:rPr dirty="0" sz="2100" spc="-10">
                <a:latin typeface="Lucida Sans Unicode"/>
                <a:cs typeface="Lucida Sans Unicode"/>
              </a:rPr>
              <a:t>token </a:t>
            </a:r>
            <a:r>
              <a:rPr dirty="0" sz="2100" spc="-5">
                <a:latin typeface="Lucida Sans Unicode"/>
                <a:cs typeface="Lucida Sans Unicode"/>
              </a:rPr>
              <a:t>is </a:t>
            </a:r>
            <a:r>
              <a:rPr dirty="0" sz="2100">
                <a:latin typeface="Lucida Sans Unicode"/>
                <a:cs typeface="Lucida Sans Unicode"/>
              </a:rPr>
              <a:t>a </a:t>
            </a:r>
            <a:r>
              <a:rPr dirty="0" sz="2100" b="1">
                <a:latin typeface="Lucida Sans Unicode"/>
                <a:cs typeface="Lucida Sans Unicode"/>
              </a:rPr>
              <a:t>closing </a:t>
            </a:r>
            <a:r>
              <a:rPr dirty="0" sz="2100" spc="5" b="1">
                <a:latin typeface="Lucida Sans Unicode"/>
                <a:cs typeface="Lucida Sans Unicode"/>
              </a:rPr>
              <a:t>delimiter</a:t>
            </a:r>
            <a:r>
              <a:rPr dirty="0" sz="2100" spc="5">
                <a:latin typeface="Lucida Sans Unicode"/>
                <a:cs typeface="Lucida Sans Unicode"/>
              </a:rPr>
              <a:t>, </a:t>
            </a:r>
            <a:r>
              <a:rPr dirty="0" sz="2100" spc="-5">
                <a:latin typeface="Lucida Sans Unicode"/>
                <a:cs typeface="Lucida Sans Unicode"/>
              </a:rPr>
              <a:t>then </a:t>
            </a:r>
            <a:r>
              <a:rPr dirty="0" sz="2100" b="1">
                <a:latin typeface="Lucida Sans Unicode"/>
                <a:cs typeface="Lucida Sans Unicode"/>
              </a:rPr>
              <a:t>pop </a:t>
            </a:r>
            <a:r>
              <a:rPr dirty="0" sz="2100" spc="-5">
                <a:latin typeface="Lucida Sans Unicode"/>
                <a:cs typeface="Lucida Sans Unicode"/>
              </a:rPr>
              <a:t>from</a:t>
            </a:r>
            <a:r>
              <a:rPr dirty="0" sz="2100" spc="-75">
                <a:latin typeface="Lucida Sans Unicode"/>
                <a:cs typeface="Lucida Sans Unicode"/>
              </a:rPr>
              <a:t> </a:t>
            </a:r>
            <a:r>
              <a:rPr dirty="0" sz="2100">
                <a:latin typeface="Lucida Sans Unicode"/>
                <a:cs typeface="Lucida Sans Unicode"/>
              </a:rPr>
              <a:t>the</a:t>
            </a:r>
            <a:endParaRPr sz="2100">
              <a:latin typeface="Lucida Sans Unicode"/>
              <a:cs typeface="Lucida Sans Unicode"/>
            </a:endParaRPr>
          </a:p>
          <a:p>
            <a:pPr marL="268605">
              <a:lnSpc>
                <a:spcPts val="2030"/>
              </a:lnSpc>
            </a:pPr>
            <a:r>
              <a:rPr dirty="0" sz="2100" spc="-5">
                <a:latin typeface="Lucida Sans Unicode"/>
                <a:cs typeface="Lucida Sans Unicode"/>
              </a:rPr>
              <a:t>stack.</a:t>
            </a:r>
            <a:endParaRPr sz="2100">
              <a:latin typeface="Lucida Sans Unicode"/>
              <a:cs typeface="Lucida Sans Unicode"/>
            </a:endParaRPr>
          </a:p>
          <a:p>
            <a:pPr lvl="1" marL="789305" marR="576580" indent="-228600">
              <a:lnSpc>
                <a:spcPct val="70000"/>
              </a:lnSpc>
              <a:spcBef>
                <a:spcPts val="530"/>
              </a:spcBef>
              <a:buClr>
                <a:srgbClr val="DA1F28"/>
              </a:buClr>
              <a:buFont typeface="Wingdings 2"/>
              <a:buChar char=""/>
              <a:tabLst>
                <a:tab pos="789305" algn="l"/>
                <a:tab pos="789940" algn="l"/>
              </a:tabLst>
            </a:pPr>
            <a:r>
              <a:rPr dirty="0" sz="1800" spc="-5">
                <a:latin typeface="Lucida Sans Unicode"/>
                <a:cs typeface="Lucida Sans Unicode"/>
              </a:rPr>
              <a:t>If symbol from </a:t>
            </a:r>
            <a:r>
              <a:rPr dirty="0" sz="1800">
                <a:latin typeface="Lucida Sans Unicode"/>
                <a:cs typeface="Lucida Sans Unicode"/>
              </a:rPr>
              <a:t>this </a:t>
            </a:r>
            <a:r>
              <a:rPr dirty="0" sz="1800" spc="-5">
                <a:latin typeface="Lucida Sans Unicode"/>
                <a:cs typeface="Lucida Sans Unicode"/>
              </a:rPr>
              <a:t>pop operation </a:t>
            </a:r>
            <a:r>
              <a:rPr dirty="0" sz="1800">
                <a:latin typeface="Lucida Sans Unicode"/>
                <a:cs typeface="Lucida Sans Unicode"/>
              </a:rPr>
              <a:t>matches the </a:t>
            </a:r>
            <a:r>
              <a:rPr dirty="0" sz="1800" spc="-5">
                <a:latin typeface="Lucida Sans Unicode"/>
                <a:cs typeface="Lucida Sans Unicode"/>
              </a:rPr>
              <a:t>closing  delimiter, </a:t>
            </a:r>
            <a:r>
              <a:rPr dirty="0" sz="1800">
                <a:latin typeface="Lucida Sans Unicode"/>
                <a:cs typeface="Lucida Sans Unicode"/>
              </a:rPr>
              <a:t>then we </a:t>
            </a:r>
            <a:r>
              <a:rPr dirty="0" sz="1800" spc="-5">
                <a:latin typeface="Lucida Sans Unicode"/>
                <a:cs typeface="Lucida Sans Unicode"/>
              </a:rPr>
              <a:t>carry</a:t>
            </a:r>
            <a:r>
              <a:rPr dirty="0" sz="1800" spc="-55">
                <a:latin typeface="Lucida Sans Unicode"/>
                <a:cs typeface="Lucida Sans Unicode"/>
              </a:rPr>
              <a:t> </a:t>
            </a:r>
            <a:r>
              <a:rPr dirty="0" sz="1800" spc="-5">
                <a:latin typeface="Lucida Sans Unicode"/>
                <a:cs typeface="Lucida Sans Unicode"/>
              </a:rPr>
              <a:t>on.</a:t>
            </a:r>
            <a:endParaRPr sz="1800">
              <a:latin typeface="Lucida Sans Unicode"/>
              <a:cs typeface="Lucida Sans Unicode"/>
            </a:endParaRPr>
          </a:p>
          <a:p>
            <a:pPr lvl="1" marL="789305" marR="353695" indent="-228600">
              <a:lnSpc>
                <a:spcPct val="70000"/>
              </a:lnSpc>
              <a:spcBef>
                <a:spcPts val="395"/>
              </a:spcBef>
              <a:buClr>
                <a:srgbClr val="DA1F28"/>
              </a:buClr>
              <a:buFont typeface="Wingdings 2"/>
              <a:buChar char=""/>
              <a:tabLst>
                <a:tab pos="789305" algn="l"/>
                <a:tab pos="789940" algn="l"/>
              </a:tabLst>
            </a:pPr>
            <a:r>
              <a:rPr dirty="0" sz="1800" spc="-5">
                <a:latin typeface="Lucida Sans Unicode"/>
                <a:cs typeface="Lucida Sans Unicode"/>
              </a:rPr>
              <a:t>If </a:t>
            </a:r>
            <a:r>
              <a:rPr dirty="0" sz="1800">
                <a:latin typeface="Lucida Sans Unicode"/>
                <a:cs typeface="Lucida Sans Unicode"/>
              </a:rPr>
              <a:t>not, </a:t>
            </a:r>
            <a:r>
              <a:rPr dirty="0" sz="1800" spc="-5">
                <a:latin typeface="Lucida Sans Unicode"/>
                <a:cs typeface="Lucida Sans Unicode"/>
              </a:rPr>
              <a:t>or </a:t>
            </a:r>
            <a:r>
              <a:rPr dirty="0" sz="1800">
                <a:latin typeface="Lucida Sans Unicode"/>
                <a:cs typeface="Lucida Sans Unicode"/>
              </a:rPr>
              <a:t>the </a:t>
            </a:r>
            <a:r>
              <a:rPr dirty="0" sz="1800" spc="-5">
                <a:latin typeface="Lucida Sans Unicode"/>
                <a:cs typeface="Lucida Sans Unicode"/>
              </a:rPr>
              <a:t>stack </a:t>
            </a:r>
            <a:r>
              <a:rPr dirty="0" sz="1800">
                <a:latin typeface="Lucida Sans Unicode"/>
                <a:cs typeface="Lucida Sans Unicode"/>
              </a:rPr>
              <a:t>was </a:t>
            </a:r>
            <a:r>
              <a:rPr dirty="0" sz="1800" spc="-5">
                <a:latin typeface="Lucida Sans Unicode"/>
                <a:cs typeface="Lucida Sans Unicode"/>
              </a:rPr>
              <a:t>empty, </a:t>
            </a:r>
            <a:r>
              <a:rPr dirty="0" sz="1800">
                <a:latin typeface="Lucida Sans Unicode"/>
                <a:cs typeface="Lucida Sans Unicode"/>
              </a:rPr>
              <a:t>then we </a:t>
            </a:r>
            <a:r>
              <a:rPr dirty="0" sz="1800" spc="-5">
                <a:latin typeface="Lucida Sans Unicode"/>
                <a:cs typeface="Lucida Sans Unicode"/>
              </a:rPr>
              <a:t>have </a:t>
            </a:r>
            <a:r>
              <a:rPr dirty="0" sz="1800" spc="-5">
                <a:solidFill>
                  <a:srgbClr val="FF0000"/>
                </a:solidFill>
                <a:latin typeface="Lucida Sans Unicode"/>
                <a:cs typeface="Lucida Sans Unicode"/>
              </a:rPr>
              <a:t>unbalanced  </a:t>
            </a:r>
            <a:r>
              <a:rPr dirty="0" sz="1800" spc="-10">
                <a:solidFill>
                  <a:srgbClr val="FF0000"/>
                </a:solidFill>
                <a:latin typeface="Lucida Sans Unicode"/>
                <a:cs typeface="Lucida Sans Unicode"/>
              </a:rPr>
              <a:t>symbols </a:t>
            </a:r>
            <a:r>
              <a:rPr dirty="0" sz="1800" spc="-5">
                <a:solidFill>
                  <a:srgbClr val="FF0000"/>
                </a:solidFill>
                <a:latin typeface="Lucida Sans Unicode"/>
                <a:cs typeface="Lucida Sans Unicode"/>
              </a:rPr>
              <a:t>(report an</a:t>
            </a:r>
            <a:r>
              <a:rPr dirty="0" sz="1800" spc="-2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Lucida Sans Unicode"/>
                <a:cs typeface="Lucida Sans Unicode"/>
              </a:rPr>
              <a:t>error)</a:t>
            </a:r>
            <a:r>
              <a:rPr dirty="0" sz="1800" spc="-5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268605" marR="555625" indent="-228600">
              <a:lnSpc>
                <a:spcPct val="70100"/>
              </a:lnSpc>
              <a:spcBef>
                <a:spcPts val="285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dirty="0" sz="2100" spc="-5">
                <a:latin typeface="Lucida Sans Unicode"/>
                <a:cs typeface="Lucida Sans Unicode"/>
              </a:rPr>
              <a:t>If stack is </a:t>
            </a:r>
            <a:r>
              <a:rPr dirty="0" sz="2100" spc="-10">
                <a:latin typeface="Lucida Sans Unicode"/>
                <a:cs typeface="Lucida Sans Unicode"/>
              </a:rPr>
              <a:t>empty </a:t>
            </a:r>
            <a:r>
              <a:rPr dirty="0" sz="2100" spc="-5">
                <a:latin typeface="Lucida Sans Unicode"/>
                <a:cs typeface="Lucida Sans Unicode"/>
              </a:rPr>
              <a:t>at </a:t>
            </a:r>
            <a:r>
              <a:rPr dirty="0" sz="2100">
                <a:latin typeface="Lucida Sans Unicode"/>
                <a:cs typeface="Lucida Sans Unicode"/>
              </a:rPr>
              <a:t>the </a:t>
            </a:r>
            <a:r>
              <a:rPr dirty="0" sz="2100" spc="-5">
                <a:latin typeface="Lucida Sans Unicode"/>
                <a:cs typeface="Lucida Sans Unicode"/>
              </a:rPr>
              <a:t>end of expression, </a:t>
            </a:r>
            <a:r>
              <a:rPr dirty="0" sz="2100">
                <a:latin typeface="Lucida Sans Unicode"/>
                <a:cs typeface="Lucida Sans Unicode"/>
              </a:rPr>
              <a:t>we have  </a:t>
            </a:r>
            <a:r>
              <a:rPr dirty="0" sz="2100" spc="-5">
                <a:solidFill>
                  <a:srgbClr val="00AF50"/>
                </a:solidFill>
                <a:latin typeface="Lucida Sans Unicode"/>
                <a:cs typeface="Lucida Sans Unicode"/>
              </a:rPr>
              <a:t>balanced</a:t>
            </a:r>
            <a:r>
              <a:rPr dirty="0" sz="2100" spc="-75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00AF50"/>
                </a:solidFill>
                <a:latin typeface="Lucida Sans Unicode"/>
                <a:cs typeface="Lucida Sans Unicode"/>
              </a:rPr>
              <a:t>symbols</a:t>
            </a:r>
            <a:r>
              <a:rPr dirty="0" sz="2100" spc="-5">
                <a:latin typeface="Lucida Sans Unicode"/>
                <a:cs typeface="Lucida Sans Unicode"/>
              </a:rPr>
              <a:t>.</a:t>
            </a:r>
            <a:endParaRPr sz="2100">
              <a:latin typeface="Lucida Sans Unicode"/>
              <a:cs typeface="Lucida Sans Unicode"/>
            </a:endParaRPr>
          </a:p>
          <a:p>
            <a:pPr marL="268605" marR="361315" indent="-228600">
              <a:lnSpc>
                <a:spcPct val="7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69240" algn="l"/>
              </a:tabLst>
            </a:pPr>
            <a:r>
              <a:rPr dirty="0" sz="2100" spc="-5">
                <a:latin typeface="Lucida Sans Unicode"/>
                <a:cs typeface="Lucida Sans Unicode"/>
              </a:rPr>
              <a:t>If </a:t>
            </a:r>
            <a:r>
              <a:rPr dirty="0" sz="2100">
                <a:latin typeface="Lucida Sans Unicode"/>
                <a:cs typeface="Lucida Sans Unicode"/>
              </a:rPr>
              <a:t>not </a:t>
            </a:r>
            <a:r>
              <a:rPr dirty="0" sz="2100" spc="-5">
                <a:latin typeface="Lucida Sans Unicode"/>
                <a:cs typeface="Lucida Sans Unicode"/>
              </a:rPr>
              <a:t>(stack is </a:t>
            </a:r>
            <a:r>
              <a:rPr dirty="0" sz="2100">
                <a:latin typeface="Lucida Sans Unicode"/>
                <a:cs typeface="Lucida Sans Unicode"/>
              </a:rPr>
              <a:t>not </a:t>
            </a:r>
            <a:r>
              <a:rPr dirty="0" sz="2100" spc="-10">
                <a:latin typeface="Lucida Sans Unicode"/>
                <a:cs typeface="Lucida Sans Unicode"/>
              </a:rPr>
              <a:t>empty), </a:t>
            </a:r>
            <a:r>
              <a:rPr dirty="0" sz="2100" spc="-5">
                <a:latin typeface="Lucida Sans Unicode"/>
                <a:cs typeface="Lucida Sans Unicode"/>
              </a:rPr>
              <a:t>then </a:t>
            </a:r>
            <a:r>
              <a:rPr dirty="0" sz="2100">
                <a:latin typeface="Lucida Sans Unicode"/>
                <a:cs typeface="Lucida Sans Unicode"/>
              </a:rPr>
              <a:t>we have </a:t>
            </a:r>
            <a:r>
              <a:rPr dirty="0" sz="2100" spc="-5">
                <a:solidFill>
                  <a:srgbClr val="FF0000"/>
                </a:solidFill>
                <a:latin typeface="Lucida Sans Unicode"/>
                <a:cs typeface="Lucida Sans Unicode"/>
              </a:rPr>
              <a:t>unbalanced  symbols (report an</a:t>
            </a:r>
            <a:r>
              <a:rPr dirty="0" sz="2100" spc="-4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5">
                <a:solidFill>
                  <a:srgbClr val="FF0000"/>
                </a:solidFill>
                <a:latin typeface="Lucida Sans Unicode"/>
                <a:cs typeface="Lucida Sans Unicode"/>
              </a:rPr>
              <a:t>error).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5438775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/>
              <a:t>Evaluating </a:t>
            </a:r>
            <a:r>
              <a:rPr dirty="0" sz="2700"/>
              <a:t>Postfix</a:t>
            </a:r>
            <a:r>
              <a:rPr dirty="0" sz="2700" spc="-105"/>
              <a:t> </a:t>
            </a:r>
            <a:r>
              <a:rPr dirty="0" sz="2700" spc="-5"/>
              <a:t>Expressions: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935098"/>
            <a:ext cx="7609840" cy="265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 </a:t>
            </a:r>
            <a:r>
              <a:rPr dirty="0" sz="2300" spc="-5">
                <a:latin typeface="Lucida Sans Unicode"/>
                <a:cs typeface="Lucida Sans Unicode"/>
              </a:rPr>
              <a:t>expression:</a:t>
            </a:r>
            <a:r>
              <a:rPr dirty="0" sz="2300" spc="9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4.99*1.06+5.99+6.99*1.06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Value </a:t>
            </a:r>
            <a:r>
              <a:rPr dirty="0" sz="2300" spc="-5">
                <a:latin typeface="Lucida Sans Unicode"/>
                <a:cs typeface="Lucida Sans Unicode"/>
              </a:rPr>
              <a:t>18.69 correct</a:t>
            </a:r>
            <a:r>
              <a:rPr dirty="0" sz="2300" spc="-5">
                <a:latin typeface="Wingdings"/>
                <a:cs typeface="Wingdings"/>
              </a:rPr>
              <a:t></a:t>
            </a:r>
            <a:r>
              <a:rPr dirty="0" sz="2300" spc="-5">
                <a:latin typeface="Times New Roman"/>
                <a:cs typeface="Times New Roman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parenthesis</a:t>
            </a:r>
            <a:r>
              <a:rPr dirty="0" sz="2300" spc="7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used.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Value </a:t>
            </a:r>
            <a:r>
              <a:rPr dirty="0" sz="2300" spc="-5">
                <a:latin typeface="Lucida Sans Unicode"/>
                <a:cs typeface="Lucida Sans Unicode"/>
              </a:rPr>
              <a:t>19.37 incorrect </a:t>
            </a:r>
            <a:r>
              <a:rPr dirty="0" sz="2300">
                <a:latin typeface="Wingdings"/>
                <a:cs typeface="Wingdings"/>
              </a:rPr>
              <a:t></a:t>
            </a:r>
            <a:r>
              <a:rPr dirty="0" sz="2300">
                <a:latin typeface="Times New Roman"/>
                <a:cs typeface="Times New Roman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no </a:t>
            </a:r>
            <a:r>
              <a:rPr dirty="0" sz="2300" spc="-5">
                <a:latin typeface="Lucida Sans Unicode"/>
                <a:cs typeface="Lucida Sans Unicode"/>
              </a:rPr>
              <a:t>parenthesis</a:t>
            </a:r>
            <a:r>
              <a:rPr dirty="0" sz="2300" spc="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used.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In </a:t>
            </a:r>
            <a:r>
              <a:rPr dirty="0" sz="2300">
                <a:latin typeface="Lucida Sans Unicode"/>
                <a:cs typeface="Lucida Sans Unicode"/>
              </a:rPr>
              <a:t>postfix form, </a:t>
            </a:r>
            <a:r>
              <a:rPr dirty="0" sz="2300" spc="-5">
                <a:latin typeface="Lucida Sans Unicode"/>
                <a:cs typeface="Lucida Sans Unicode"/>
              </a:rPr>
              <a:t>above </a:t>
            </a:r>
            <a:r>
              <a:rPr dirty="0" sz="2300">
                <a:latin typeface="Lucida Sans Unicode"/>
                <a:cs typeface="Lucida Sans Unicode"/>
              </a:rPr>
              <a:t>expression</a:t>
            </a:r>
            <a:r>
              <a:rPr dirty="0" sz="2300" spc="-14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becomes:</a:t>
            </a:r>
            <a:endParaRPr sz="2300">
              <a:latin typeface="Lucida Sans Unicode"/>
              <a:cs typeface="Lucida Sans Unicode"/>
            </a:endParaRPr>
          </a:p>
          <a:p>
            <a:pPr marL="1447800">
              <a:lnSpc>
                <a:spcPct val="100000"/>
              </a:lnSpc>
              <a:spcBef>
                <a:spcPts val="300"/>
              </a:spcBef>
            </a:pPr>
            <a:r>
              <a:rPr dirty="0" sz="2300">
                <a:latin typeface="Lucida Sans Unicode"/>
                <a:cs typeface="Lucida Sans Unicode"/>
              </a:rPr>
              <a:t>4.99 </a:t>
            </a:r>
            <a:r>
              <a:rPr dirty="0" sz="2300" spc="-5">
                <a:latin typeface="Lucida Sans Unicode"/>
                <a:cs typeface="Lucida Sans Unicode"/>
              </a:rPr>
              <a:t>1.06 </a:t>
            </a:r>
            <a:r>
              <a:rPr dirty="0" sz="2300">
                <a:latin typeface="Lucida Sans Unicode"/>
                <a:cs typeface="Lucida Sans Unicode"/>
              </a:rPr>
              <a:t>* </a:t>
            </a:r>
            <a:r>
              <a:rPr dirty="0" sz="2300" spc="-5">
                <a:latin typeface="Lucida Sans Unicode"/>
                <a:cs typeface="Lucida Sans Unicode"/>
              </a:rPr>
              <a:t>5.99 </a:t>
            </a:r>
            <a:r>
              <a:rPr dirty="0" sz="2300" spc="5">
                <a:latin typeface="Lucida Sans Unicode"/>
                <a:cs typeface="Lucida Sans Unicode"/>
              </a:rPr>
              <a:t>+ </a:t>
            </a:r>
            <a:r>
              <a:rPr dirty="0" sz="2300" spc="-5">
                <a:latin typeface="Lucida Sans Unicode"/>
                <a:cs typeface="Lucida Sans Unicode"/>
              </a:rPr>
              <a:t>6.99</a:t>
            </a:r>
            <a:r>
              <a:rPr dirty="0" sz="2300" spc="-15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1.06*+</a:t>
            </a:r>
            <a:endParaRPr sz="2300">
              <a:latin typeface="Lucida Sans Unicode"/>
              <a:cs typeface="Lucida Sans Unicode"/>
            </a:endParaRPr>
          </a:p>
          <a:p>
            <a:pPr marL="241300" marR="5080" indent="-228600">
              <a:lnSpc>
                <a:spcPts val="2690"/>
              </a:lnSpc>
              <a:spcBef>
                <a:spcPts val="520"/>
              </a:spcBef>
            </a:pPr>
            <a:r>
              <a:rPr dirty="0" sz="2300" spc="-5">
                <a:latin typeface="Wingdings"/>
                <a:cs typeface="Wingdings"/>
              </a:rPr>
              <a:t></a:t>
            </a:r>
            <a:r>
              <a:rPr dirty="0" sz="2300" spc="-5">
                <a:latin typeface="Lucida Sans Unicode"/>
                <a:cs typeface="Lucida Sans Unicode"/>
              </a:rPr>
              <a:t>Advantage: </a:t>
            </a:r>
            <a:r>
              <a:rPr dirty="0" sz="2300">
                <a:latin typeface="Lucida Sans Unicode"/>
                <a:cs typeface="Lucida Sans Unicode"/>
              </a:rPr>
              <a:t>no </a:t>
            </a:r>
            <a:r>
              <a:rPr dirty="0" sz="2300" spc="-5">
                <a:latin typeface="Lucida Sans Unicode"/>
                <a:cs typeface="Lucida Sans Unicode"/>
              </a:rPr>
              <a:t>brackets are </a:t>
            </a:r>
            <a:r>
              <a:rPr dirty="0" sz="2300">
                <a:latin typeface="Lucida Sans Unicode"/>
                <a:cs typeface="Lucida Sans Unicode"/>
              </a:rPr>
              <a:t>needed </a:t>
            </a:r>
            <a:r>
              <a:rPr dirty="0" sz="2300" spc="-5">
                <a:latin typeface="Lucida Sans Unicode"/>
                <a:cs typeface="Lucida Sans Unicode"/>
              </a:rPr>
              <a:t>and </a:t>
            </a:r>
            <a:r>
              <a:rPr dirty="0" sz="2300">
                <a:latin typeface="Lucida Sans Unicode"/>
                <a:cs typeface="Lucida Sans Unicode"/>
              </a:rPr>
              <a:t>a stack </a:t>
            </a:r>
            <a:r>
              <a:rPr dirty="0" sz="2300" spc="-5">
                <a:latin typeface="Lucida Sans Unicode"/>
                <a:cs typeface="Lucida Sans Unicode"/>
              </a:rPr>
              <a:t>can  be used to compute the</a:t>
            </a:r>
            <a:r>
              <a:rPr dirty="0" sz="230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expression.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6 </a:t>
            </a:r>
            <a:r>
              <a:rPr dirty="0" sz="2300">
                <a:latin typeface="Lucida Sans Unicode"/>
                <a:cs typeface="Lucida Sans Unicode"/>
              </a:rPr>
              <a:t>5 2 3 + 8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4081653"/>
            <a:ext cx="4230370" cy="94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70850" y="9804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70850" y="135128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70850" y="17221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70850" y="209296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70850" y="24638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70850" y="28346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70850" y="320547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70850" y="35763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70850" y="394715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70850" y="43180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58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77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0850" y="6096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70850" y="468884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85531" y="433882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84223"/>
            <a:ext cx="2959100" cy="4215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125730" indent="-256540">
              <a:lnSpc>
                <a:spcPct val="868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2000" spc="5">
                <a:latin typeface="SimSun"/>
                <a:cs typeface="SimSun"/>
              </a:rPr>
              <a:t>Node&lt;T&gt;</a:t>
            </a:r>
            <a:r>
              <a:rPr dirty="0" sz="2000" spc="-165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 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>
                <a:latin typeface="SimSun"/>
                <a:cs typeface="SimSun"/>
              </a:rPr>
              <a:t>T </a:t>
            </a:r>
            <a:r>
              <a:rPr dirty="0" sz="2000" spc="5">
                <a:latin typeface="SimSun"/>
                <a:cs typeface="SimSun"/>
              </a:rPr>
              <a:t>data;  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 spc="5">
                <a:latin typeface="SimSun"/>
                <a:cs typeface="SimSun"/>
              </a:rPr>
              <a:t>Node&lt;T&gt;</a:t>
            </a:r>
            <a:r>
              <a:rPr dirty="0" sz="2000" spc="-160"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next;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just" marL="817244" marR="600710" indent="-548640">
              <a:lnSpc>
                <a:spcPct val="867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>
                <a:latin typeface="SimSun"/>
                <a:cs typeface="SimSun"/>
              </a:rPr>
              <a:t>Node () {  data =</a:t>
            </a:r>
            <a:r>
              <a:rPr dirty="0" sz="2000" spc="-105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  </a:t>
            </a:r>
            <a:r>
              <a:rPr dirty="0" sz="2000">
                <a:latin typeface="SimSun"/>
                <a:cs typeface="SimSun"/>
              </a:rPr>
              <a:t>next =</a:t>
            </a:r>
            <a:r>
              <a:rPr dirty="0" sz="2000" spc="-105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268605">
              <a:lnSpc>
                <a:spcPts val="2075"/>
              </a:lnSpc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817244" marR="5080" indent="-548640">
              <a:lnSpc>
                <a:spcPts val="208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>
                <a:latin typeface="SimSun"/>
                <a:cs typeface="SimSun"/>
              </a:rPr>
              <a:t>Node (T </a:t>
            </a:r>
            <a:r>
              <a:rPr dirty="0" sz="2000" spc="5">
                <a:latin typeface="SimSun"/>
                <a:cs typeface="SimSun"/>
              </a:rPr>
              <a:t>val)</a:t>
            </a:r>
            <a:r>
              <a:rPr dirty="0" sz="2000" spc="-150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  data =</a:t>
            </a:r>
            <a:r>
              <a:rPr dirty="0" sz="2000" spc="-120"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val;</a:t>
            </a:r>
            <a:endParaRPr sz="2000">
              <a:latin typeface="SimSun"/>
              <a:cs typeface="SimSun"/>
            </a:endParaRPr>
          </a:p>
          <a:p>
            <a:pPr marL="817244">
              <a:lnSpc>
                <a:spcPts val="1910"/>
              </a:lnSpc>
            </a:pPr>
            <a:r>
              <a:rPr dirty="0" sz="2000">
                <a:latin typeface="SimSun"/>
                <a:cs typeface="SimSun"/>
              </a:rPr>
              <a:t>next =</a:t>
            </a:r>
            <a:r>
              <a:rPr dirty="0" sz="2000" spc="-105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268605">
              <a:lnSpc>
                <a:spcPts val="2240"/>
              </a:lnSpc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 marL="268605">
              <a:lnSpc>
                <a:spcPts val="2195"/>
              </a:lnSpc>
              <a:spcBef>
                <a:spcPts val="1764"/>
              </a:spcBef>
            </a:pP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//</a:t>
            </a:r>
            <a:r>
              <a:rPr dirty="0" sz="2000" spc="-7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Setters/Getters?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180"/>
              </a:lnSpc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7164324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5 </a:t>
            </a:r>
            <a:r>
              <a:rPr dirty="0" sz="2300">
                <a:latin typeface="Lucida Sans Unicode"/>
                <a:cs typeface="Lucida Sans Unicode"/>
              </a:rPr>
              <a:t>2 3 + 8 * + 3 +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2 </a:t>
            </a:r>
            <a:r>
              <a:rPr dirty="0" sz="2300">
                <a:latin typeface="Lucida Sans Unicode"/>
                <a:cs typeface="Lucida Sans Unicode"/>
              </a:rPr>
              <a:t>3 + 8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3 </a:t>
            </a:r>
            <a:r>
              <a:rPr dirty="0" sz="2300">
                <a:latin typeface="Lucida Sans Unicode"/>
                <a:cs typeface="Lucida Sans Unicode"/>
              </a:rPr>
              <a:t>+ 8 * + 3 +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2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7454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2 + 3 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7454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2 + 3 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8 </a:t>
            </a:r>
            <a:r>
              <a:rPr dirty="0" sz="2300">
                <a:latin typeface="Lucida Sans Unicode"/>
                <a:cs typeface="Lucida Sans Unicode"/>
              </a:rPr>
              <a:t>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 </a:t>
            </a:r>
            <a:r>
              <a:rPr dirty="0" sz="2300">
                <a:latin typeface="Lucida Sans Unicode"/>
                <a:cs typeface="Lucida Sans Unicode"/>
              </a:rPr>
              <a:t>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 </a:t>
            </a:r>
            <a:r>
              <a:rPr dirty="0" sz="2300">
                <a:latin typeface="Lucida Sans Unicode"/>
                <a:cs typeface="Lucida Sans Unicode"/>
              </a:rPr>
              <a:t>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7969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 * 8 =</a:t>
            </a:r>
            <a:r>
              <a:rPr dirty="0" sz="12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40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 </a:t>
            </a:r>
            <a:r>
              <a:rPr dirty="0" sz="2300">
                <a:latin typeface="Lucida Sans Unicode"/>
                <a:cs typeface="Lucida Sans Unicode"/>
              </a:rPr>
              <a:t>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7969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 * 8 =</a:t>
            </a:r>
            <a:r>
              <a:rPr dirty="0" sz="1200" spc="-10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40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903181"/>
            <a:ext cx="6529705" cy="291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2068830" indent="-256540">
              <a:lnSpc>
                <a:spcPct val="113900"/>
              </a:lnSpc>
              <a:tabLst>
                <a:tab pos="2715895" algn="l"/>
                <a:tab pos="4300220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clas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s</a:t>
            </a:r>
            <a:r>
              <a:rPr dirty="0" sz="2400" spc="5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LinkedStack&lt;T&gt;	{ 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private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Node&lt;T&gt;	top;</a:t>
            </a:r>
            <a:endParaRPr sz="24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  <a:tabLst>
                <a:tab pos="1943735" algn="l"/>
                <a:tab pos="2248535" algn="l"/>
                <a:tab pos="2858135" algn="l"/>
                <a:tab pos="4229735" algn="l"/>
              </a:tabLst>
            </a:pP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/*</a:t>
            </a:r>
            <a:r>
              <a:rPr dirty="0" sz="2400" spc="-1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Creates	a	new	instance	of LinkStack</a:t>
            </a:r>
            <a:r>
              <a:rPr dirty="0" sz="24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400" spc="-5">
                <a:latin typeface="SimSun"/>
                <a:cs typeface="SimSun"/>
              </a:rPr>
              <a:t>LinkStack()</a:t>
            </a:r>
            <a:r>
              <a:rPr dirty="0" sz="2400" spc="-8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{</a:t>
            </a:r>
            <a:endParaRPr sz="24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395"/>
              </a:spcBef>
              <a:tabLst>
                <a:tab pos="1730375" algn="l"/>
              </a:tabLst>
            </a:pPr>
            <a:r>
              <a:rPr dirty="0" sz="2400">
                <a:latin typeface="SimSun"/>
                <a:cs typeface="SimSun"/>
              </a:rPr>
              <a:t>top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400">
                <a:latin typeface="SimSun"/>
                <a:cs typeface="SimSun"/>
              </a:rPr>
              <a:t>;</a:t>
            </a:r>
            <a:endParaRPr sz="2400">
              <a:latin typeface="SimSun"/>
              <a:cs typeface="SimSun"/>
            </a:endParaRPr>
          </a:p>
          <a:p>
            <a:pPr marL="268605">
              <a:lnSpc>
                <a:spcPts val="2835"/>
              </a:lnSpc>
              <a:spcBef>
                <a:spcPts val="40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40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pc="-5"/>
              <a:t>Algorithm to compute postfix</a:t>
            </a:r>
            <a:r>
              <a:rPr dirty="0" spc="-65"/>
              <a:t> </a:t>
            </a:r>
            <a:r>
              <a:rPr dirty="0" spc="-5"/>
              <a:t>expression:</a:t>
            </a:r>
            <a:endParaRPr sz="1800">
              <a:latin typeface="Times New Roman"/>
              <a:cs typeface="Times New Roman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Read the </a:t>
            </a:r>
            <a:r>
              <a:rPr dirty="0" sz="2300"/>
              <a:t>postfix expression left </a:t>
            </a:r>
            <a:r>
              <a:rPr dirty="0" sz="2300" spc="-5"/>
              <a:t>to</a:t>
            </a:r>
            <a:r>
              <a:rPr dirty="0" sz="2300" spc="-135"/>
              <a:t> </a:t>
            </a:r>
            <a:r>
              <a:rPr dirty="0" sz="2300"/>
              <a:t>right.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</a:t>
            </a:r>
            <a:r>
              <a:rPr dirty="0" sz="2300"/>
              <a:t>a </a:t>
            </a:r>
            <a:r>
              <a:rPr dirty="0" sz="2300" spc="-5"/>
              <a:t>number is read push it </a:t>
            </a:r>
            <a:r>
              <a:rPr dirty="0" sz="2300"/>
              <a:t>on </a:t>
            </a:r>
            <a:r>
              <a:rPr dirty="0" sz="2300" spc="-5"/>
              <a:t>the</a:t>
            </a:r>
            <a:r>
              <a:rPr dirty="0" sz="2300" spc="-45"/>
              <a:t> </a:t>
            </a:r>
            <a:r>
              <a:rPr dirty="0" sz="2300" spc="-5"/>
              <a:t>stack.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an operator is</a:t>
            </a:r>
            <a:r>
              <a:rPr dirty="0" sz="2300" spc="-90"/>
              <a:t> </a:t>
            </a:r>
            <a:r>
              <a:rPr dirty="0" sz="2300"/>
              <a:t>read:</a:t>
            </a:r>
            <a:endParaRPr sz="2300"/>
          </a:p>
        </p:txBody>
      </p:sp>
      <p:sp>
        <p:nvSpPr>
          <p:cNvPr id="6" name="object 6"/>
          <p:cNvSpPr txBox="1"/>
          <p:nvPr/>
        </p:nvSpPr>
        <p:spPr>
          <a:xfrm>
            <a:off x="1450594" y="4081653"/>
            <a:ext cx="4230370" cy="94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0850" y="9804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70850" y="135128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70850" y="17221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70850" y="209296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70850" y="24638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70850" y="28346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70850" y="320547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70850" y="35763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70850" y="394715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70850" y="43180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58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7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70850" y="6096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70850" y="468884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85531" y="433882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6252209" y="1858009"/>
            <a:ext cx="941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 +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40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 </a:t>
            </a:r>
            <a:r>
              <a:rPr dirty="0" sz="2300">
                <a:latin typeface="Lucida Sans Unicode"/>
                <a:cs typeface="Lucida Sans Unicode"/>
              </a:rPr>
              <a:t>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45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941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5 +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40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45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3 </a:t>
            </a:r>
            <a:r>
              <a:rPr dirty="0" sz="2300">
                <a:latin typeface="Lucida Sans Unicode"/>
                <a:cs typeface="Lucida Sans Unicode"/>
              </a:rPr>
              <a:t>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latin typeface="Lucida Sans Unicode"/>
                          <a:cs typeface="Lucida Sans Unicode"/>
                        </a:rPr>
                        <a:t>45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</a:t>
            </a:r>
            <a:r>
              <a:rPr dirty="0" sz="2300" spc="-4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45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8820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</a:t>
            </a:r>
            <a:r>
              <a:rPr dirty="0" sz="2300" spc="-4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pc="-5"/>
              <a:t>Algorithm to compute postfix</a:t>
            </a:r>
            <a:r>
              <a:rPr dirty="0" spc="-65"/>
              <a:t> </a:t>
            </a:r>
            <a:r>
              <a:rPr dirty="0" spc="-5"/>
              <a:t>expression:</a:t>
            </a:r>
            <a:endParaRPr sz="1800">
              <a:latin typeface="Times New Roman"/>
              <a:cs typeface="Times New Roman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Read the </a:t>
            </a:r>
            <a:r>
              <a:rPr dirty="0" sz="2300"/>
              <a:t>postfix expression left </a:t>
            </a:r>
            <a:r>
              <a:rPr dirty="0" sz="2300" spc="-5"/>
              <a:t>to</a:t>
            </a:r>
            <a:r>
              <a:rPr dirty="0" sz="2300" spc="-135"/>
              <a:t> </a:t>
            </a:r>
            <a:r>
              <a:rPr dirty="0" sz="2300"/>
              <a:t>right.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</a:t>
            </a:r>
            <a:r>
              <a:rPr dirty="0" sz="2300"/>
              <a:t>a </a:t>
            </a:r>
            <a:r>
              <a:rPr dirty="0" sz="2300" spc="-5"/>
              <a:t>number is read push it </a:t>
            </a:r>
            <a:r>
              <a:rPr dirty="0" sz="2300"/>
              <a:t>on </a:t>
            </a:r>
            <a:r>
              <a:rPr dirty="0" sz="2300" spc="-5"/>
              <a:t>the</a:t>
            </a:r>
            <a:r>
              <a:rPr dirty="0" sz="2300" spc="-45"/>
              <a:t> </a:t>
            </a:r>
            <a:r>
              <a:rPr dirty="0" sz="2300" spc="-5"/>
              <a:t>stack.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an operator is</a:t>
            </a:r>
            <a:r>
              <a:rPr dirty="0" sz="2300" spc="-90"/>
              <a:t> </a:t>
            </a:r>
            <a:r>
              <a:rPr dirty="0" sz="2300"/>
              <a:t>read:</a:t>
            </a:r>
            <a:endParaRPr sz="2300"/>
          </a:p>
        </p:txBody>
      </p:sp>
      <p:sp>
        <p:nvSpPr>
          <p:cNvPr id="6" name="object 6"/>
          <p:cNvSpPr txBox="1"/>
          <p:nvPr/>
        </p:nvSpPr>
        <p:spPr>
          <a:xfrm>
            <a:off x="1450594" y="4081653"/>
            <a:ext cx="4230370" cy="94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0850" y="9804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70850" y="135128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70850" y="17221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70850" y="209296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70850" y="24638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70850" y="283463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70850" y="320547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70850" y="35763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70850" y="394715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70850" y="43180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58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7200" y="603250"/>
            <a:ext cx="0" cy="4091940"/>
          </a:xfrm>
          <a:custGeom>
            <a:avLst/>
            <a:gdLst/>
            <a:ahLst/>
            <a:cxnLst/>
            <a:rect l="l" t="t" r="r" b="b"/>
            <a:pathLst>
              <a:path w="0" h="4091940">
                <a:moveTo>
                  <a:pt x="0" y="0"/>
                </a:moveTo>
                <a:lnTo>
                  <a:pt x="0" y="40919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70850" y="60960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70850" y="468884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 h="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85531" y="433882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6252209" y="1858009"/>
            <a:ext cx="941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45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+ 3 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48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8820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+</a:t>
            </a:r>
            <a:r>
              <a:rPr dirty="0" sz="2300" spc="-4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5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48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941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45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+ 3 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48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45668" y="1867661"/>
            <a:ext cx="7259955" cy="3160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591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29591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</a:t>
            </a:r>
            <a:r>
              <a:rPr dirty="0" sz="2300"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48</a:t>
                      </a:r>
                      <a:endParaRPr sz="12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7550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</a:t>
            </a:r>
            <a:r>
              <a:rPr dirty="0" sz="2300"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99186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6 *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48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288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7550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>
                <a:solidFill>
                  <a:srgbClr val="FF0000"/>
                </a:solidFill>
                <a:latin typeface="Lucida Sans Unicode"/>
                <a:cs typeface="Lucida Sans Unicode"/>
              </a:rPr>
              <a:t>*</a:t>
            </a:r>
            <a:r>
              <a:rPr dirty="0" sz="2300">
                <a:latin typeface="Lucida Sans Unicode"/>
                <a:cs typeface="Lucida Sans Unicode"/>
              </a:rPr>
              <a:t>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2576195"/>
            <a:ext cx="7259955" cy="245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Algorithm to compute postfix</a:t>
            </a:r>
            <a:r>
              <a:rPr dirty="0" sz="2700" spc="-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expression:</a:t>
            </a:r>
            <a:endParaRPr sz="27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Read the </a:t>
            </a:r>
            <a:r>
              <a:rPr dirty="0" sz="2300">
                <a:latin typeface="Lucida Sans Unicode"/>
                <a:cs typeface="Lucida Sans Unicode"/>
              </a:rPr>
              <a:t>postfix expression left </a:t>
            </a:r>
            <a:r>
              <a:rPr dirty="0" sz="2300" spc="-5">
                <a:latin typeface="Lucida Sans Unicode"/>
                <a:cs typeface="Lucida Sans Unicode"/>
              </a:rPr>
              <a:t>to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right.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number is read push it </a:t>
            </a:r>
            <a:r>
              <a:rPr dirty="0" sz="2300">
                <a:latin typeface="Lucida Sans Unicode"/>
                <a:cs typeface="Lucida Sans Unicode"/>
              </a:rPr>
              <a:t>on </a:t>
            </a: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stack.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When an operator is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read:</a:t>
            </a:r>
            <a:endParaRPr sz="23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22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lvl="1" marL="1045844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1045844" algn="l"/>
                <a:tab pos="104648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800" spc="5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288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52209" y="1858009"/>
            <a:ext cx="99186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6 *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48 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=</a:t>
            </a:r>
            <a:r>
              <a:rPr dirty="0" sz="1200" spc="-1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288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1903181"/>
            <a:ext cx="4465955" cy="8280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113900"/>
              </a:lnSpc>
              <a:tabLst>
                <a:tab pos="2715895" algn="l"/>
                <a:tab pos="4300220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c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clas</a:t>
            </a:r>
            <a:r>
              <a:rPr dirty="0" sz="2400" spc="-10" b="1">
                <a:solidFill>
                  <a:srgbClr val="001F5F"/>
                </a:solidFill>
                <a:latin typeface="SimSun"/>
                <a:cs typeface="SimSun"/>
              </a:rPr>
              <a:t>s</a:t>
            </a:r>
            <a:r>
              <a:rPr dirty="0" sz="2400" spc="5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LinkedStack&lt;T&gt;	{  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private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Node&lt;T&gt;	top;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204083"/>
            <a:ext cx="6273800" cy="1193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687195" algn="l"/>
                <a:tab pos="1991995" algn="l"/>
                <a:tab pos="2601595" algn="l"/>
                <a:tab pos="3973195" algn="l"/>
              </a:tabLst>
            </a:pP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/*</a:t>
            </a:r>
            <a:r>
              <a:rPr dirty="0" sz="2400" spc="-1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Creates	a	new	instance	of LinkStack</a:t>
            </a:r>
            <a:r>
              <a:rPr dirty="0" sz="24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400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public LinkStack()</a:t>
            </a:r>
            <a:r>
              <a:rPr dirty="0" sz="24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ts val="2835"/>
              </a:lnSpc>
              <a:spcBef>
                <a:spcPts val="395"/>
              </a:spcBef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top =</a:t>
            </a:r>
            <a:r>
              <a:rPr dirty="0" sz="2400" spc="-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454017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747" y="461772"/>
            <a:ext cx="8691372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00441" y="5733262"/>
            <a:ext cx="827582" cy="91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99094" y="4768596"/>
            <a:ext cx="382905" cy="118110"/>
          </a:xfrm>
          <a:custGeom>
            <a:avLst/>
            <a:gdLst/>
            <a:ahLst/>
            <a:cxnLst/>
            <a:rect l="l" t="t" r="r" b="b"/>
            <a:pathLst>
              <a:path w="382904" h="118110">
                <a:moveTo>
                  <a:pt x="101091" y="0"/>
                </a:moveTo>
                <a:lnTo>
                  <a:pt x="94996" y="3428"/>
                </a:lnTo>
                <a:lnTo>
                  <a:pt x="0" y="58927"/>
                </a:lnTo>
                <a:lnTo>
                  <a:pt x="101091" y="117855"/>
                </a:lnTo>
                <a:lnTo>
                  <a:pt x="108838" y="115823"/>
                </a:lnTo>
                <a:lnTo>
                  <a:pt x="112395" y="109727"/>
                </a:lnTo>
                <a:lnTo>
                  <a:pt x="115824" y="103631"/>
                </a:lnTo>
                <a:lnTo>
                  <a:pt x="113791" y="95884"/>
                </a:lnTo>
                <a:lnTo>
                  <a:pt x="107823" y="92328"/>
                </a:lnTo>
                <a:lnTo>
                  <a:pt x="72335" y="71627"/>
                </a:lnTo>
                <a:lnTo>
                  <a:pt x="25146" y="71627"/>
                </a:lnTo>
                <a:lnTo>
                  <a:pt x="25146" y="46227"/>
                </a:lnTo>
                <a:lnTo>
                  <a:pt x="72117" y="46227"/>
                </a:lnTo>
                <a:lnTo>
                  <a:pt x="107823" y="25399"/>
                </a:lnTo>
                <a:lnTo>
                  <a:pt x="113791" y="21843"/>
                </a:lnTo>
                <a:lnTo>
                  <a:pt x="115824" y="14096"/>
                </a:lnTo>
                <a:lnTo>
                  <a:pt x="112395" y="8000"/>
                </a:lnTo>
                <a:lnTo>
                  <a:pt x="108838" y="2031"/>
                </a:lnTo>
                <a:lnTo>
                  <a:pt x="101091" y="0"/>
                </a:lnTo>
                <a:close/>
              </a:path>
              <a:path w="382904" h="118110">
                <a:moveTo>
                  <a:pt x="72117" y="46227"/>
                </a:moveTo>
                <a:lnTo>
                  <a:pt x="25146" y="46227"/>
                </a:lnTo>
                <a:lnTo>
                  <a:pt x="25146" y="71627"/>
                </a:lnTo>
                <a:lnTo>
                  <a:pt x="72335" y="71627"/>
                </a:lnTo>
                <a:lnTo>
                  <a:pt x="69287" y="69849"/>
                </a:lnTo>
                <a:lnTo>
                  <a:pt x="31623" y="69849"/>
                </a:lnTo>
                <a:lnTo>
                  <a:pt x="31623" y="47878"/>
                </a:lnTo>
                <a:lnTo>
                  <a:pt x="69287" y="47878"/>
                </a:lnTo>
                <a:lnTo>
                  <a:pt x="72117" y="46227"/>
                </a:lnTo>
                <a:close/>
              </a:path>
              <a:path w="382904" h="118110">
                <a:moveTo>
                  <a:pt x="382904" y="46227"/>
                </a:moveTo>
                <a:lnTo>
                  <a:pt x="72117" y="46227"/>
                </a:lnTo>
                <a:lnTo>
                  <a:pt x="50455" y="58864"/>
                </a:lnTo>
                <a:lnTo>
                  <a:pt x="72335" y="71627"/>
                </a:lnTo>
                <a:lnTo>
                  <a:pt x="382904" y="71627"/>
                </a:lnTo>
                <a:lnTo>
                  <a:pt x="382904" y="46227"/>
                </a:lnTo>
                <a:close/>
              </a:path>
              <a:path w="382904" h="118110">
                <a:moveTo>
                  <a:pt x="31623" y="47878"/>
                </a:moveTo>
                <a:lnTo>
                  <a:pt x="31623" y="69849"/>
                </a:lnTo>
                <a:lnTo>
                  <a:pt x="50455" y="58864"/>
                </a:lnTo>
                <a:lnTo>
                  <a:pt x="31623" y="47878"/>
                </a:lnTo>
                <a:close/>
              </a:path>
              <a:path w="382904" h="118110">
                <a:moveTo>
                  <a:pt x="50455" y="58864"/>
                </a:moveTo>
                <a:lnTo>
                  <a:pt x="31623" y="69849"/>
                </a:lnTo>
                <a:lnTo>
                  <a:pt x="69287" y="69849"/>
                </a:lnTo>
                <a:lnTo>
                  <a:pt x="50455" y="58864"/>
                </a:lnTo>
                <a:close/>
              </a:path>
              <a:path w="382904" h="118110">
                <a:moveTo>
                  <a:pt x="69287" y="47878"/>
                </a:moveTo>
                <a:lnTo>
                  <a:pt x="31623" y="47878"/>
                </a:lnTo>
                <a:lnTo>
                  <a:pt x="50455" y="58864"/>
                </a:lnTo>
                <a:lnTo>
                  <a:pt x="69287" y="4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36356" y="46689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7471409" y="4668901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4419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46529"/>
            <a:ext cx="1802130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15"/>
              <a:t>Example: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010"/>
              </a:lnSpc>
            </a:pPr>
            <a:fld id="{81D60167-4931-47E6-BA6A-407CBD079E47}" type="slidenum">
              <a:rPr dirty="0" spc="-5"/>
              <a:t>64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1867661"/>
            <a:ext cx="4526915" cy="704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infix: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6*(5+((2+3)*8)+3)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00">
                <a:solidFill>
                  <a:srgbClr val="2CA1BE"/>
                </a:solidFill>
                <a:latin typeface="Verdana"/>
                <a:cs typeface="Verdana"/>
              </a:rPr>
              <a:t>◦ </a:t>
            </a:r>
            <a:r>
              <a:rPr dirty="0" sz="2300">
                <a:latin typeface="Lucida Sans Unicode"/>
                <a:cs typeface="Lucida Sans Unicode"/>
              </a:rPr>
              <a:t>postfix: 6 5 2 3 + 8 * + 3 +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*.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pc="-5"/>
              <a:t>Algorithm to compute postfix</a:t>
            </a:r>
            <a:r>
              <a:rPr dirty="0" spc="-65"/>
              <a:t> </a:t>
            </a:r>
            <a:r>
              <a:rPr dirty="0" spc="-5"/>
              <a:t>expression:</a:t>
            </a:r>
            <a:endParaRPr sz="1800">
              <a:latin typeface="Times New Roman"/>
              <a:cs typeface="Times New Roman"/>
            </a:endParaRPr>
          </a:p>
          <a:p>
            <a:pPr marL="524510" indent="-228600">
              <a:lnSpc>
                <a:spcPct val="100000"/>
              </a:lnSpc>
              <a:spcBef>
                <a:spcPts val="6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Read the </a:t>
            </a:r>
            <a:r>
              <a:rPr dirty="0" sz="2300"/>
              <a:t>postfix expression left </a:t>
            </a:r>
            <a:r>
              <a:rPr dirty="0" sz="2300" spc="-5"/>
              <a:t>to</a:t>
            </a:r>
            <a:r>
              <a:rPr dirty="0" sz="2300" spc="-140"/>
              <a:t> </a:t>
            </a:r>
            <a:r>
              <a:rPr dirty="0" sz="2300" spc="5"/>
              <a:t>right.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</a:t>
            </a:r>
            <a:r>
              <a:rPr dirty="0" sz="2300"/>
              <a:t>a </a:t>
            </a:r>
            <a:r>
              <a:rPr dirty="0" sz="2300" spc="-5"/>
              <a:t>number is read push it </a:t>
            </a:r>
            <a:r>
              <a:rPr dirty="0" sz="2300"/>
              <a:t>on </a:t>
            </a:r>
            <a:r>
              <a:rPr dirty="0" sz="2300" spc="-5"/>
              <a:t>the</a:t>
            </a:r>
            <a:r>
              <a:rPr dirty="0" sz="2300" spc="-30"/>
              <a:t> </a:t>
            </a:r>
            <a:r>
              <a:rPr dirty="0" sz="2300"/>
              <a:t>stack.</a:t>
            </a:r>
            <a:endParaRPr sz="2300"/>
          </a:p>
          <a:p>
            <a:pPr marL="524510" indent="-228600">
              <a:lnSpc>
                <a:spcPct val="100000"/>
              </a:lnSpc>
              <a:spcBef>
                <a:spcPts val="2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/>
              <a:t>When an operator is</a:t>
            </a:r>
            <a:r>
              <a:rPr dirty="0" sz="2300" spc="-75"/>
              <a:t> </a:t>
            </a:r>
            <a:r>
              <a:rPr dirty="0" sz="2300"/>
              <a:t>read:</a:t>
            </a:r>
            <a:endParaRPr sz="2300"/>
          </a:p>
        </p:txBody>
      </p:sp>
      <p:sp>
        <p:nvSpPr>
          <p:cNvPr id="6" name="object 6"/>
          <p:cNvSpPr txBox="1"/>
          <p:nvPr/>
        </p:nvSpPr>
        <p:spPr>
          <a:xfrm>
            <a:off x="1450594" y="4081653"/>
            <a:ext cx="4231005" cy="94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10">
                <a:latin typeface="Lucida Sans Unicode"/>
                <a:cs typeface="Lucida Sans Unicode"/>
              </a:rPr>
              <a:t>pop </a:t>
            </a:r>
            <a:r>
              <a:rPr dirty="0" sz="1900" spc="-5">
                <a:latin typeface="Lucida Sans Unicode"/>
                <a:cs typeface="Lucida Sans Unicode"/>
              </a:rPr>
              <a:t>two numbers from the</a:t>
            </a:r>
            <a:r>
              <a:rPr dirty="0" sz="1900" spc="5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carry </a:t>
            </a:r>
            <a:r>
              <a:rPr dirty="0" sz="1900" spc="-10">
                <a:latin typeface="Lucida Sans Unicode"/>
                <a:cs typeface="Lucida Sans Unicode"/>
              </a:rPr>
              <a:t>out </a:t>
            </a:r>
            <a:r>
              <a:rPr dirty="0" sz="1900" spc="-5">
                <a:latin typeface="Lucida Sans Unicode"/>
                <a:cs typeface="Lucida Sans Unicode"/>
              </a:rPr>
              <a:t>the </a:t>
            </a:r>
            <a:r>
              <a:rPr dirty="0" sz="1900" spc="-10">
                <a:latin typeface="Lucida Sans Unicode"/>
                <a:cs typeface="Lucida Sans Unicode"/>
              </a:rPr>
              <a:t>operation </a:t>
            </a:r>
            <a:r>
              <a:rPr dirty="0" sz="1900" spc="-5">
                <a:latin typeface="Lucida Sans Unicode"/>
                <a:cs typeface="Lucida Sans Unicode"/>
              </a:rPr>
              <a:t>on</a:t>
            </a:r>
            <a:r>
              <a:rPr dirty="0" sz="190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them</a:t>
            </a:r>
            <a:endParaRPr sz="19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DA1F28"/>
              </a:buClr>
              <a:buFont typeface="Wingdings 2"/>
              <a:buChar char=""/>
              <a:tabLst>
                <a:tab pos="240665" algn="l"/>
                <a:tab pos="241300" algn="l"/>
              </a:tabLst>
            </a:pPr>
            <a:r>
              <a:rPr dirty="0" sz="1900" spc="-5">
                <a:latin typeface="Lucida Sans Unicode"/>
                <a:cs typeface="Lucida Sans Unicode"/>
              </a:rPr>
              <a:t>push the result </a:t>
            </a:r>
            <a:r>
              <a:rPr dirty="0" sz="1900" spc="-10">
                <a:latin typeface="Lucida Sans Unicode"/>
                <a:cs typeface="Lucida Sans Unicode"/>
              </a:rPr>
              <a:t>back </a:t>
            </a:r>
            <a:r>
              <a:rPr dirty="0" sz="1900" spc="-5">
                <a:latin typeface="Lucida Sans Unicode"/>
                <a:cs typeface="Lucida Sans Unicode"/>
              </a:rPr>
              <a:t>on the</a:t>
            </a:r>
            <a:r>
              <a:rPr dirty="0" sz="1900" spc="-10">
                <a:latin typeface="Lucida Sans Unicode"/>
                <a:cs typeface="Lucida Sans Unicode"/>
              </a:rPr>
              <a:t> </a:t>
            </a:r>
            <a:r>
              <a:rPr dirty="0" sz="1900" spc="-5">
                <a:latin typeface="Lucida Sans Unicode"/>
                <a:cs typeface="Lucida Sans Unicode"/>
              </a:rPr>
              <a:t>stack.</a:t>
            </a:r>
            <a:endParaRPr sz="1900">
              <a:latin typeface="Lucida Sans Unicode"/>
              <a:cs typeface="Lucida Sans Unicod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070850" y="603250"/>
          <a:ext cx="4000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</a:tblGrid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/>
                      <a:endParaRPr sz="19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800" spc="5" b="1">
                          <a:solidFill>
                            <a:srgbClr val="FF0000"/>
                          </a:solidFill>
                          <a:latin typeface="Lucida Sans Unicode"/>
                          <a:cs typeface="Lucida Sans Unicode"/>
                        </a:rPr>
                        <a:t>288</a:t>
                      </a:r>
                      <a:endParaRPr sz="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469885" y="4401057"/>
            <a:ext cx="4521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0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200" spc="0" b="1">
                <a:solidFill>
                  <a:srgbClr val="FF0000"/>
                </a:solidFill>
                <a:latin typeface="Lucida Sans Unicode"/>
                <a:cs typeface="Lucida Sans Unicode"/>
              </a:rPr>
              <a:t>es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200" spc="0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2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52209" y="1858009"/>
            <a:ext cx="34925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0" b="1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z="1200" spc="-10" b="1">
                <a:solidFill>
                  <a:srgbClr val="FF0000"/>
                </a:solidFill>
                <a:latin typeface="Lucida Sans Unicode"/>
                <a:cs typeface="Lucida Sans Unicode"/>
              </a:rPr>
              <a:t>d!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Stacks, Queues &amp; Deques</dc:title>
  <dcterms:created xsi:type="dcterms:W3CDTF">2016-12-06T12:16:27Z</dcterms:created>
  <dcterms:modified xsi:type="dcterms:W3CDTF">2016-12-06T12:16:27Z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2012-03-11T00:00:00Z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2016-12-06T00:00:00Z</vt:filetime>
  </property>
</Properties>
</file>